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isket Mono Bold" charset="1" panose="020B0509050000020004"/>
      <p:regular r:id="rId22"/>
    </p:embeddedFont>
    <p:embeddedFont>
      <p:font typeface="Kollektif" charset="1" panose="020B0604020101010102"/>
      <p:regular r:id="rId23"/>
    </p:embeddedFont>
    <p:embeddedFont>
      <p:font typeface="Kollektif Bold" charset="1" panose="020B060402010101010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30.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jpeg" Type="http://schemas.openxmlformats.org/officeDocument/2006/relationships/image"/><Relationship Id="rId11" Target="../media/VAGNSCCC0FA.mp4" Type="http://schemas.openxmlformats.org/officeDocument/2006/relationships/video"/><Relationship Id="rId12" Target="../media/VAGNSCCC0FA.mp4" Type="http://schemas.microsoft.com/office/2007/relationships/media"/><Relationship Id="rId2" Target="../media/image24.png" Type="http://schemas.openxmlformats.org/officeDocument/2006/relationships/image"/><Relationship Id="rId3" Target="../media/image2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gif"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6.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gif"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BD11"/>
        </a:solidFill>
      </p:bgPr>
    </p:bg>
    <p:spTree>
      <p:nvGrpSpPr>
        <p:cNvPr id="1" name=""/>
        <p:cNvGrpSpPr/>
        <p:nvPr/>
      </p:nvGrpSpPr>
      <p:grpSpPr>
        <a:xfrm>
          <a:off x="0" y="0"/>
          <a:ext cx="0" cy="0"/>
          <a:chOff x="0" y="0"/>
          <a:chExt cx="0" cy="0"/>
        </a:xfrm>
      </p:grpSpPr>
      <p:sp>
        <p:nvSpPr>
          <p:cNvPr name="Freeform 2" id="2"/>
          <p:cNvSpPr/>
          <p:nvPr/>
        </p:nvSpPr>
        <p:spPr>
          <a:xfrm flipH="false" flipV="false" rot="-1728244">
            <a:off x="-2059564" y="4042020"/>
            <a:ext cx="5357252" cy="3696504"/>
          </a:xfrm>
          <a:custGeom>
            <a:avLst/>
            <a:gdLst/>
            <a:ahLst/>
            <a:cxnLst/>
            <a:rect r="r" b="b" t="t" l="l"/>
            <a:pathLst>
              <a:path h="3696504" w="5357252">
                <a:moveTo>
                  <a:pt x="0" y="0"/>
                </a:moveTo>
                <a:lnTo>
                  <a:pt x="5357252" y="0"/>
                </a:lnTo>
                <a:lnTo>
                  <a:pt x="5357252" y="3696504"/>
                </a:lnTo>
                <a:lnTo>
                  <a:pt x="0" y="3696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55221" y="-2730067"/>
            <a:ext cx="6443060" cy="5710162"/>
          </a:xfrm>
          <a:custGeom>
            <a:avLst/>
            <a:gdLst/>
            <a:ahLst/>
            <a:cxnLst/>
            <a:rect r="r" b="b" t="t" l="l"/>
            <a:pathLst>
              <a:path h="5710162" w="6443060">
                <a:moveTo>
                  <a:pt x="0" y="0"/>
                </a:moveTo>
                <a:lnTo>
                  <a:pt x="6443060" y="0"/>
                </a:lnTo>
                <a:lnTo>
                  <a:pt x="6443060" y="5710162"/>
                </a:lnTo>
                <a:lnTo>
                  <a:pt x="0" y="571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9145" y="1147812"/>
            <a:ext cx="15809711" cy="8694103"/>
            <a:chOff x="0" y="0"/>
            <a:chExt cx="4163874" cy="2289805"/>
          </a:xfrm>
        </p:grpSpPr>
        <p:sp>
          <p:nvSpPr>
            <p:cNvPr name="Freeform 5" id="5"/>
            <p:cNvSpPr/>
            <p:nvPr/>
          </p:nvSpPr>
          <p:spPr>
            <a:xfrm flipH="false" flipV="false" rot="0">
              <a:off x="0" y="0"/>
              <a:ext cx="4163875" cy="2289805"/>
            </a:xfrm>
            <a:custGeom>
              <a:avLst/>
              <a:gdLst/>
              <a:ahLst/>
              <a:cxnLst/>
              <a:rect r="r" b="b" t="t" l="l"/>
              <a:pathLst>
                <a:path h="2289805" w="4163875">
                  <a:moveTo>
                    <a:pt x="31340" y="0"/>
                  </a:moveTo>
                  <a:lnTo>
                    <a:pt x="4132534" y="0"/>
                  </a:lnTo>
                  <a:cubicBezTo>
                    <a:pt x="4149843" y="0"/>
                    <a:pt x="4163875" y="14032"/>
                    <a:pt x="4163875" y="31340"/>
                  </a:cubicBezTo>
                  <a:lnTo>
                    <a:pt x="4163875" y="2258465"/>
                  </a:lnTo>
                  <a:cubicBezTo>
                    <a:pt x="4163875" y="2275773"/>
                    <a:pt x="4149843" y="2289805"/>
                    <a:pt x="4132534" y="2289805"/>
                  </a:cubicBezTo>
                  <a:lnTo>
                    <a:pt x="31340" y="2289805"/>
                  </a:lnTo>
                  <a:cubicBezTo>
                    <a:pt x="23028" y="2289805"/>
                    <a:pt x="15057" y="2286503"/>
                    <a:pt x="9179" y="2280626"/>
                  </a:cubicBezTo>
                  <a:cubicBezTo>
                    <a:pt x="3302" y="2274748"/>
                    <a:pt x="0" y="2266777"/>
                    <a:pt x="0" y="2258465"/>
                  </a:cubicBezTo>
                  <a:lnTo>
                    <a:pt x="0" y="31340"/>
                  </a:lnTo>
                  <a:cubicBezTo>
                    <a:pt x="0" y="14032"/>
                    <a:pt x="14032" y="0"/>
                    <a:pt x="31340" y="0"/>
                  </a:cubicBezTo>
                  <a:close/>
                </a:path>
              </a:pathLst>
            </a:custGeom>
            <a:solidFill>
              <a:srgbClr val="F6F1E9"/>
            </a:solidFill>
            <a:ln cap="rnd">
              <a:noFill/>
              <a:prstDash val="solid"/>
              <a:round/>
            </a:ln>
          </p:spPr>
        </p:sp>
        <p:sp>
          <p:nvSpPr>
            <p:cNvPr name="TextBox 6" id="6"/>
            <p:cNvSpPr txBox="true"/>
            <p:nvPr/>
          </p:nvSpPr>
          <p:spPr>
            <a:xfrm>
              <a:off x="0" y="-38100"/>
              <a:ext cx="4163874" cy="232790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136329" y="2187668"/>
            <a:ext cx="4017239" cy="4017239"/>
          </a:xfrm>
          <a:custGeom>
            <a:avLst/>
            <a:gdLst/>
            <a:ahLst/>
            <a:cxnLst/>
            <a:rect r="r" b="b" t="t" l="l"/>
            <a:pathLst>
              <a:path h="4017239" w="4017239">
                <a:moveTo>
                  <a:pt x="0" y="0"/>
                </a:moveTo>
                <a:lnTo>
                  <a:pt x="4017239" y="0"/>
                </a:lnTo>
                <a:lnTo>
                  <a:pt x="4017239" y="4017239"/>
                </a:lnTo>
                <a:lnTo>
                  <a:pt x="0" y="4017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53044" y="3940287"/>
            <a:ext cx="15181913" cy="2597149"/>
          </a:xfrm>
          <a:prstGeom prst="rect">
            <a:avLst/>
          </a:prstGeom>
        </p:spPr>
        <p:txBody>
          <a:bodyPr anchor="t" rtlCol="false" tIns="0" lIns="0" bIns="0" rIns="0">
            <a:spAutoFit/>
          </a:bodyPr>
          <a:lstStyle/>
          <a:p>
            <a:pPr algn="ctr" marL="0" indent="0" lvl="0">
              <a:lnSpc>
                <a:spcPts val="9999"/>
              </a:lnSpc>
            </a:pPr>
            <a:r>
              <a:rPr lang="en-US" sz="9999" spc="499">
                <a:solidFill>
                  <a:srgbClr val="000000"/>
                </a:solidFill>
                <a:latin typeface="Disket Mono Bold"/>
                <a:ea typeface="Disket Mono Bold"/>
                <a:cs typeface="Disket Mono Bold"/>
                <a:sym typeface="Disket Mono Bold"/>
              </a:rPr>
              <a:t>Amazon Innovations</a:t>
            </a:r>
          </a:p>
        </p:txBody>
      </p:sp>
      <p:sp>
        <p:nvSpPr>
          <p:cNvPr name="Freeform 9" id="9"/>
          <p:cNvSpPr/>
          <p:nvPr/>
        </p:nvSpPr>
        <p:spPr>
          <a:xfrm flipH="false" flipV="false" rot="0">
            <a:off x="13881425" y="6501860"/>
            <a:ext cx="4406575" cy="3971426"/>
          </a:xfrm>
          <a:custGeom>
            <a:avLst/>
            <a:gdLst/>
            <a:ahLst/>
            <a:cxnLst/>
            <a:rect r="r" b="b" t="t" l="l"/>
            <a:pathLst>
              <a:path h="3971426" w="4406575">
                <a:moveTo>
                  <a:pt x="0" y="0"/>
                </a:moveTo>
                <a:lnTo>
                  <a:pt x="4406575" y="0"/>
                </a:lnTo>
                <a:lnTo>
                  <a:pt x="4406575" y="3971426"/>
                </a:lnTo>
                <a:lnTo>
                  <a:pt x="0" y="3971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58276" y="563470"/>
            <a:ext cx="2649442" cy="2649442"/>
          </a:xfrm>
          <a:custGeom>
            <a:avLst/>
            <a:gdLst/>
            <a:ahLst/>
            <a:cxnLst/>
            <a:rect r="r" b="b" t="t" l="l"/>
            <a:pathLst>
              <a:path h="2649442" w="2649442">
                <a:moveTo>
                  <a:pt x="0" y="0"/>
                </a:moveTo>
                <a:lnTo>
                  <a:pt x="2649442" y="0"/>
                </a:lnTo>
                <a:lnTo>
                  <a:pt x="2649442" y="2649442"/>
                </a:lnTo>
                <a:lnTo>
                  <a:pt x="0" y="26494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51962" y="7070836"/>
            <a:ext cx="2327870" cy="3062987"/>
          </a:xfrm>
          <a:custGeom>
            <a:avLst/>
            <a:gdLst/>
            <a:ahLst/>
            <a:cxnLst/>
            <a:rect r="r" b="b" t="t" l="l"/>
            <a:pathLst>
              <a:path h="3062987" w="2327870">
                <a:moveTo>
                  <a:pt x="0" y="0"/>
                </a:moveTo>
                <a:lnTo>
                  <a:pt x="2327870" y="0"/>
                </a:lnTo>
                <a:lnTo>
                  <a:pt x="2327870" y="3062987"/>
                </a:lnTo>
                <a:lnTo>
                  <a:pt x="0" y="306298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891096" y="8164130"/>
            <a:ext cx="5072377" cy="1617525"/>
          </a:xfrm>
          <a:custGeom>
            <a:avLst/>
            <a:gdLst/>
            <a:ahLst/>
            <a:cxnLst/>
            <a:rect r="r" b="b" t="t" l="l"/>
            <a:pathLst>
              <a:path h="1617525" w="5072377">
                <a:moveTo>
                  <a:pt x="0" y="0"/>
                </a:moveTo>
                <a:lnTo>
                  <a:pt x="5072377" y="0"/>
                </a:lnTo>
                <a:lnTo>
                  <a:pt x="5072377" y="1617524"/>
                </a:lnTo>
                <a:lnTo>
                  <a:pt x="0" y="16175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2155221" y="1147812"/>
            <a:ext cx="4305609" cy="4305609"/>
          </a:xfrm>
          <a:custGeom>
            <a:avLst/>
            <a:gdLst/>
            <a:ahLst/>
            <a:cxnLst/>
            <a:rect r="r" b="b" t="t" l="l"/>
            <a:pathLst>
              <a:path h="4305609" w="4305609">
                <a:moveTo>
                  <a:pt x="0" y="0"/>
                </a:moveTo>
                <a:lnTo>
                  <a:pt x="4305608" y="0"/>
                </a:lnTo>
                <a:lnTo>
                  <a:pt x="4305608" y="4305608"/>
                </a:lnTo>
                <a:lnTo>
                  <a:pt x="0" y="4305608"/>
                </a:lnTo>
                <a:lnTo>
                  <a:pt x="0" y="0"/>
                </a:lnTo>
                <a:close/>
              </a:path>
            </a:pathLst>
          </a:custGeom>
          <a:blipFill>
            <a:blip r:embed="rId16"/>
            <a:stretch>
              <a:fillRect l="0" t="0" r="0" b="0"/>
            </a:stretch>
          </a:blipFill>
        </p:spPr>
      </p:sp>
      <p:sp>
        <p:nvSpPr>
          <p:cNvPr name="TextBox 14" id="14"/>
          <p:cNvSpPr txBox="true"/>
          <p:nvPr/>
        </p:nvSpPr>
        <p:spPr>
          <a:xfrm rot="0">
            <a:off x="4323068" y="7235770"/>
            <a:ext cx="9092074" cy="2323350"/>
          </a:xfrm>
          <a:prstGeom prst="rect">
            <a:avLst/>
          </a:prstGeom>
        </p:spPr>
        <p:txBody>
          <a:bodyPr anchor="t" rtlCol="false" tIns="0" lIns="0" bIns="0" rIns="0">
            <a:spAutoFit/>
          </a:bodyPr>
          <a:lstStyle/>
          <a:p>
            <a:pPr algn="ctr">
              <a:lnSpc>
                <a:spcPts val="5988"/>
              </a:lnSpc>
            </a:pPr>
            <a:r>
              <a:rPr lang="en-US" sz="5988" spc="299">
                <a:solidFill>
                  <a:srgbClr val="000000"/>
                </a:solidFill>
                <a:latin typeface="Disket Mono Bold"/>
                <a:ea typeface="Disket Mono Bold"/>
                <a:cs typeface="Disket Mono Bold"/>
                <a:sym typeface="Disket Mono Bold"/>
              </a:rPr>
              <a:t>Melike Seyitoglu</a:t>
            </a:r>
          </a:p>
          <a:p>
            <a:pPr algn="ctr" marL="0" indent="0" lvl="0">
              <a:lnSpc>
                <a:spcPts val="5988"/>
              </a:lnSpc>
            </a:pPr>
            <a:r>
              <a:rPr lang="en-US" sz="5988" spc="299">
                <a:solidFill>
                  <a:srgbClr val="000000"/>
                </a:solidFill>
                <a:latin typeface="Disket Mono Bold"/>
                <a:ea typeface="Disket Mono Bold"/>
                <a:cs typeface="Disket Mono Bold"/>
                <a:sym typeface="Disket Mono Bold"/>
              </a:rPr>
              <a:t>Ziya Kadir Tokluoglu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33257" y="1729199"/>
            <a:ext cx="11213701" cy="9938143"/>
          </a:xfrm>
          <a:custGeom>
            <a:avLst/>
            <a:gdLst/>
            <a:ahLst/>
            <a:cxnLst/>
            <a:rect r="r" b="b" t="t" l="l"/>
            <a:pathLst>
              <a:path h="9938143" w="11213701">
                <a:moveTo>
                  <a:pt x="0" y="0"/>
                </a:moveTo>
                <a:lnTo>
                  <a:pt x="11213701" y="0"/>
                </a:lnTo>
                <a:lnTo>
                  <a:pt x="11213701" y="9938142"/>
                </a:lnTo>
                <a:lnTo>
                  <a:pt x="0" y="993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34249" y="3377414"/>
            <a:ext cx="6828646" cy="6587246"/>
            <a:chOff x="0" y="0"/>
            <a:chExt cx="1805592" cy="1741763"/>
          </a:xfrm>
        </p:grpSpPr>
        <p:sp>
          <p:nvSpPr>
            <p:cNvPr name="Freeform 4" id="4"/>
            <p:cNvSpPr/>
            <p:nvPr/>
          </p:nvSpPr>
          <p:spPr>
            <a:xfrm flipH="false" flipV="false" rot="0">
              <a:off x="0" y="0"/>
              <a:ext cx="1805593" cy="1741763"/>
            </a:xfrm>
            <a:custGeom>
              <a:avLst/>
              <a:gdLst/>
              <a:ahLst/>
              <a:cxnLst/>
              <a:rect r="r" b="b" t="t" l="l"/>
              <a:pathLst>
                <a:path h="1741763" w="1805593">
                  <a:moveTo>
                    <a:pt x="28344" y="0"/>
                  </a:moveTo>
                  <a:lnTo>
                    <a:pt x="1777249" y="0"/>
                  </a:lnTo>
                  <a:cubicBezTo>
                    <a:pt x="1792903" y="0"/>
                    <a:pt x="1805593" y="12690"/>
                    <a:pt x="1805593" y="28344"/>
                  </a:cubicBezTo>
                  <a:lnTo>
                    <a:pt x="1805593" y="1713419"/>
                  </a:lnTo>
                  <a:cubicBezTo>
                    <a:pt x="1805593" y="1729073"/>
                    <a:pt x="1792903" y="1741763"/>
                    <a:pt x="1777249" y="1741763"/>
                  </a:cubicBezTo>
                  <a:lnTo>
                    <a:pt x="28344" y="1741763"/>
                  </a:lnTo>
                  <a:cubicBezTo>
                    <a:pt x="12690" y="1741763"/>
                    <a:pt x="0" y="1729073"/>
                    <a:pt x="0" y="1713419"/>
                  </a:cubicBezTo>
                  <a:lnTo>
                    <a:pt x="0" y="28344"/>
                  </a:lnTo>
                  <a:cubicBezTo>
                    <a:pt x="0" y="12690"/>
                    <a:pt x="12690" y="0"/>
                    <a:pt x="28344" y="0"/>
                  </a:cubicBezTo>
                  <a:close/>
                </a:path>
              </a:pathLst>
            </a:custGeom>
            <a:solidFill>
              <a:srgbClr val="FAC213"/>
            </a:solidFill>
          </p:spPr>
        </p:sp>
        <p:sp>
          <p:nvSpPr>
            <p:cNvPr name="TextBox 5" id="5"/>
            <p:cNvSpPr txBox="true"/>
            <p:nvPr/>
          </p:nvSpPr>
          <p:spPr>
            <a:xfrm>
              <a:off x="0" y="-38100"/>
              <a:ext cx="1805592" cy="17798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5332" y="3506673"/>
            <a:ext cx="5264258" cy="6187707"/>
            <a:chOff x="0" y="0"/>
            <a:chExt cx="1391946" cy="1636119"/>
          </a:xfrm>
        </p:grpSpPr>
        <p:sp>
          <p:nvSpPr>
            <p:cNvPr name="Freeform 7" id="7"/>
            <p:cNvSpPr/>
            <p:nvPr/>
          </p:nvSpPr>
          <p:spPr>
            <a:xfrm flipH="false" flipV="false" rot="0">
              <a:off x="0" y="0"/>
              <a:ext cx="1391946" cy="1636119"/>
            </a:xfrm>
            <a:custGeom>
              <a:avLst/>
              <a:gdLst/>
              <a:ahLst/>
              <a:cxnLst/>
              <a:rect r="r" b="b" t="t" l="l"/>
              <a:pathLst>
                <a:path h="1636119" w="1391946">
                  <a:moveTo>
                    <a:pt x="36766" y="0"/>
                  </a:moveTo>
                  <a:lnTo>
                    <a:pt x="1355179" y="0"/>
                  </a:lnTo>
                  <a:cubicBezTo>
                    <a:pt x="1375485" y="0"/>
                    <a:pt x="1391946" y="16461"/>
                    <a:pt x="1391946" y="36766"/>
                  </a:cubicBezTo>
                  <a:lnTo>
                    <a:pt x="1391946" y="1599352"/>
                  </a:lnTo>
                  <a:cubicBezTo>
                    <a:pt x="1391946" y="1619658"/>
                    <a:pt x="1375485" y="1636119"/>
                    <a:pt x="1355179" y="1636119"/>
                  </a:cubicBezTo>
                  <a:lnTo>
                    <a:pt x="36766" y="1636119"/>
                  </a:lnTo>
                  <a:cubicBezTo>
                    <a:pt x="16461" y="1636119"/>
                    <a:pt x="0" y="1619658"/>
                    <a:pt x="0" y="1599352"/>
                  </a:cubicBezTo>
                  <a:lnTo>
                    <a:pt x="0" y="36766"/>
                  </a:lnTo>
                  <a:cubicBezTo>
                    <a:pt x="0" y="16461"/>
                    <a:pt x="16461" y="0"/>
                    <a:pt x="36766" y="0"/>
                  </a:cubicBezTo>
                  <a:close/>
                </a:path>
              </a:pathLst>
            </a:custGeom>
            <a:solidFill>
              <a:srgbClr val="FF8400"/>
            </a:solidFill>
          </p:spPr>
        </p:sp>
        <p:sp>
          <p:nvSpPr>
            <p:cNvPr name="TextBox 8" id="8"/>
            <p:cNvSpPr txBox="true"/>
            <p:nvPr/>
          </p:nvSpPr>
          <p:spPr>
            <a:xfrm>
              <a:off x="0" y="-38100"/>
              <a:ext cx="1391946" cy="167421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850925" y="3377414"/>
            <a:ext cx="5264258" cy="6187707"/>
            <a:chOff x="0" y="0"/>
            <a:chExt cx="1391946" cy="1636119"/>
          </a:xfrm>
        </p:grpSpPr>
        <p:sp>
          <p:nvSpPr>
            <p:cNvPr name="Freeform 10" id="10"/>
            <p:cNvSpPr/>
            <p:nvPr/>
          </p:nvSpPr>
          <p:spPr>
            <a:xfrm flipH="false" flipV="false" rot="0">
              <a:off x="0" y="0"/>
              <a:ext cx="1391946" cy="1636119"/>
            </a:xfrm>
            <a:custGeom>
              <a:avLst/>
              <a:gdLst/>
              <a:ahLst/>
              <a:cxnLst/>
              <a:rect r="r" b="b" t="t" l="l"/>
              <a:pathLst>
                <a:path h="1636119" w="1391946">
                  <a:moveTo>
                    <a:pt x="36766" y="0"/>
                  </a:moveTo>
                  <a:lnTo>
                    <a:pt x="1355179" y="0"/>
                  </a:lnTo>
                  <a:cubicBezTo>
                    <a:pt x="1375485" y="0"/>
                    <a:pt x="1391946" y="16461"/>
                    <a:pt x="1391946" y="36766"/>
                  </a:cubicBezTo>
                  <a:lnTo>
                    <a:pt x="1391946" y="1599352"/>
                  </a:lnTo>
                  <a:cubicBezTo>
                    <a:pt x="1391946" y="1619658"/>
                    <a:pt x="1375485" y="1636119"/>
                    <a:pt x="1355179" y="1636119"/>
                  </a:cubicBezTo>
                  <a:lnTo>
                    <a:pt x="36766" y="1636119"/>
                  </a:lnTo>
                  <a:cubicBezTo>
                    <a:pt x="16461" y="1636119"/>
                    <a:pt x="0" y="1619658"/>
                    <a:pt x="0" y="1599352"/>
                  </a:cubicBezTo>
                  <a:lnTo>
                    <a:pt x="0" y="36766"/>
                  </a:lnTo>
                  <a:cubicBezTo>
                    <a:pt x="0" y="16461"/>
                    <a:pt x="16461" y="0"/>
                    <a:pt x="36766" y="0"/>
                  </a:cubicBezTo>
                  <a:close/>
                </a:path>
              </a:pathLst>
            </a:custGeom>
            <a:solidFill>
              <a:srgbClr val="FF8400"/>
            </a:solidFill>
          </p:spPr>
        </p:sp>
        <p:sp>
          <p:nvSpPr>
            <p:cNvPr name="TextBox 11" id="11"/>
            <p:cNvSpPr txBox="true"/>
            <p:nvPr/>
          </p:nvSpPr>
          <p:spPr>
            <a:xfrm>
              <a:off x="0" y="-38100"/>
              <a:ext cx="1391946" cy="1674219"/>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0"/>
            <a:ext cx="2973164" cy="2973164"/>
          </a:xfrm>
          <a:custGeom>
            <a:avLst/>
            <a:gdLst/>
            <a:ahLst/>
            <a:cxnLst/>
            <a:rect r="r" b="b" t="t" l="l"/>
            <a:pathLst>
              <a:path h="2973164" w="2973164">
                <a:moveTo>
                  <a:pt x="0" y="0"/>
                </a:moveTo>
                <a:lnTo>
                  <a:pt x="2973164" y="0"/>
                </a:lnTo>
                <a:lnTo>
                  <a:pt x="2973164" y="2973164"/>
                </a:lnTo>
                <a:lnTo>
                  <a:pt x="0" y="2973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021872" y="3107134"/>
            <a:ext cx="1411176" cy="799079"/>
          </a:xfrm>
          <a:custGeom>
            <a:avLst/>
            <a:gdLst/>
            <a:ahLst/>
            <a:cxnLst/>
            <a:rect r="r" b="b" t="t" l="l"/>
            <a:pathLst>
              <a:path h="799079" w="1411176">
                <a:moveTo>
                  <a:pt x="0" y="0"/>
                </a:moveTo>
                <a:lnTo>
                  <a:pt x="1411177" y="0"/>
                </a:lnTo>
                <a:lnTo>
                  <a:pt x="1411177" y="799078"/>
                </a:lnTo>
                <a:lnTo>
                  <a:pt x="0" y="799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806207" y="2516117"/>
            <a:ext cx="1382096" cy="1382096"/>
          </a:xfrm>
          <a:custGeom>
            <a:avLst/>
            <a:gdLst/>
            <a:ahLst/>
            <a:cxnLst/>
            <a:rect r="r" b="b" t="t" l="l"/>
            <a:pathLst>
              <a:path h="1382096" w="1382096">
                <a:moveTo>
                  <a:pt x="0" y="0"/>
                </a:moveTo>
                <a:lnTo>
                  <a:pt x="1382096" y="0"/>
                </a:lnTo>
                <a:lnTo>
                  <a:pt x="1382096" y="1382095"/>
                </a:lnTo>
                <a:lnTo>
                  <a:pt x="0" y="1382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017607" y="3477445"/>
            <a:ext cx="6424891" cy="6357956"/>
          </a:xfrm>
          <a:custGeom>
            <a:avLst/>
            <a:gdLst/>
            <a:ahLst/>
            <a:cxnLst/>
            <a:rect r="r" b="b" t="t" l="l"/>
            <a:pathLst>
              <a:path h="6357956" w="6424891">
                <a:moveTo>
                  <a:pt x="0" y="0"/>
                </a:moveTo>
                <a:lnTo>
                  <a:pt x="6424892" y="0"/>
                </a:lnTo>
                <a:lnTo>
                  <a:pt x="6424892" y="6357956"/>
                </a:lnTo>
                <a:lnTo>
                  <a:pt x="0" y="6357956"/>
                </a:lnTo>
                <a:lnTo>
                  <a:pt x="0" y="0"/>
                </a:lnTo>
                <a:close/>
              </a:path>
            </a:pathLst>
          </a:custGeom>
          <a:blipFill>
            <a:blip r:embed="rId10"/>
            <a:stretch>
              <a:fillRect l="0" t="-526" r="0" b="-526"/>
            </a:stretch>
          </a:blipFill>
        </p:spPr>
      </p:sp>
      <p:sp>
        <p:nvSpPr>
          <p:cNvPr name="TextBox 16" id="16"/>
          <p:cNvSpPr txBox="true"/>
          <p:nvPr/>
        </p:nvSpPr>
        <p:spPr>
          <a:xfrm rot="0">
            <a:off x="13325805" y="4983783"/>
            <a:ext cx="4498519" cy="3662212"/>
          </a:xfrm>
          <a:prstGeom prst="rect">
            <a:avLst/>
          </a:prstGeom>
        </p:spPr>
        <p:txBody>
          <a:bodyPr anchor="t" rtlCol="false" tIns="0" lIns="0" bIns="0" rIns="0">
            <a:spAutoFit/>
          </a:bodyPr>
          <a:lstStyle/>
          <a:p>
            <a:pPr algn="ctr">
              <a:lnSpc>
                <a:spcPts val="2922"/>
              </a:lnSpc>
            </a:pPr>
            <a:r>
              <a:rPr lang="en-US" sz="2087" spc="146">
                <a:solidFill>
                  <a:srgbClr val="F6F1E9"/>
                </a:solidFill>
                <a:latin typeface="Kollektif"/>
                <a:ea typeface="Kollektif"/>
                <a:cs typeface="Kollektif"/>
                <a:sym typeface="Kollektif"/>
              </a:rPr>
              <a:t>Early Adopters:</a:t>
            </a:r>
          </a:p>
          <a:p>
            <a:pPr algn="ctr">
              <a:lnSpc>
                <a:spcPts val="2922"/>
              </a:lnSpc>
            </a:pPr>
            <a:r>
              <a:rPr lang="en-US" sz="2087" spc="146">
                <a:solidFill>
                  <a:srgbClr val="F6F1E9"/>
                </a:solidFill>
                <a:latin typeface="Kollektif"/>
                <a:ea typeface="Kollektif"/>
                <a:cs typeface="Kollektif"/>
                <a:sym typeface="Kollektif"/>
              </a:rPr>
              <a:t>Tech enthusiasts and opinion leaders who embrace new technology and influence others to follow.</a:t>
            </a:r>
          </a:p>
          <a:p>
            <a:pPr algn="ctr">
              <a:lnSpc>
                <a:spcPts val="2922"/>
              </a:lnSpc>
            </a:pPr>
            <a:r>
              <a:rPr lang="en-US" sz="2087" spc="146">
                <a:solidFill>
                  <a:srgbClr val="F6F1E9"/>
                </a:solidFill>
                <a:latin typeface="Kollektif"/>
                <a:ea typeface="Kollektif"/>
                <a:cs typeface="Kollektif"/>
                <a:sym typeface="Kollektif"/>
              </a:rPr>
              <a:t>Early Majority:</a:t>
            </a:r>
          </a:p>
          <a:p>
            <a:pPr algn="ctr" marL="0" indent="0" lvl="0">
              <a:lnSpc>
                <a:spcPts val="2922"/>
              </a:lnSpc>
              <a:spcBef>
                <a:spcPct val="0"/>
              </a:spcBef>
            </a:pPr>
            <a:r>
              <a:rPr lang="en-US" sz="2087" spc="146">
                <a:solidFill>
                  <a:srgbClr val="F6F1E9"/>
                </a:solidFill>
                <a:latin typeface="Kollektif"/>
                <a:ea typeface="Kollektif"/>
                <a:cs typeface="Kollektif"/>
                <a:sym typeface="Kollektif"/>
              </a:rPr>
              <a:t>Users who adopt Alexa after seeing success stories and positive reviews from early adopters.</a:t>
            </a:r>
          </a:p>
        </p:txBody>
      </p:sp>
      <p:sp>
        <p:nvSpPr>
          <p:cNvPr name="TextBox 17" id="17"/>
          <p:cNvSpPr txBox="true"/>
          <p:nvPr/>
        </p:nvSpPr>
        <p:spPr>
          <a:xfrm rot="0">
            <a:off x="187801" y="5142868"/>
            <a:ext cx="4983539" cy="4224208"/>
          </a:xfrm>
          <a:prstGeom prst="rect">
            <a:avLst/>
          </a:prstGeom>
        </p:spPr>
        <p:txBody>
          <a:bodyPr anchor="t" rtlCol="false" tIns="0" lIns="0" bIns="0" rIns="0">
            <a:spAutoFit/>
          </a:bodyPr>
          <a:lstStyle/>
          <a:p>
            <a:pPr algn="ctr">
              <a:lnSpc>
                <a:spcPts val="2509"/>
              </a:lnSpc>
            </a:pPr>
            <a:r>
              <a:rPr lang="en-US" sz="1792" spc="125">
                <a:solidFill>
                  <a:srgbClr val="F6F1E9"/>
                </a:solidFill>
                <a:latin typeface="Kollektif Bold"/>
                <a:ea typeface="Kollektif Bold"/>
                <a:cs typeface="Kollektif Bold"/>
                <a:sym typeface="Kollektif Bold"/>
              </a:rPr>
              <a:t>Relative advantage:</a:t>
            </a:r>
          </a:p>
          <a:p>
            <a:pPr algn="ctr">
              <a:lnSpc>
                <a:spcPts val="2229"/>
              </a:lnSpc>
            </a:pPr>
            <a:r>
              <a:rPr lang="en-US" sz="1592" spc="111">
                <a:solidFill>
                  <a:srgbClr val="F6F1E9"/>
                </a:solidFill>
                <a:latin typeface="Kollektif"/>
                <a:ea typeface="Kollektif"/>
                <a:cs typeface="Kollektif"/>
                <a:sym typeface="Kollektif"/>
              </a:rPr>
              <a:t>Alexa offers significant convenience by enabling voice control for a wide range of tasks, such as managing smart home devices and accessing information. This hands-free functionality simplifies daily routines and enhances user comfort, making it more efficient than traditional methods.</a:t>
            </a:r>
          </a:p>
          <a:p>
            <a:pPr algn="ctr">
              <a:lnSpc>
                <a:spcPts val="2509"/>
              </a:lnSpc>
            </a:pPr>
            <a:r>
              <a:rPr lang="en-US" sz="1792" spc="125">
                <a:solidFill>
                  <a:srgbClr val="F6F1E9"/>
                </a:solidFill>
                <a:latin typeface="Kollektif Bold"/>
                <a:ea typeface="Kollektif Bold"/>
                <a:cs typeface="Kollektif Bold"/>
                <a:sym typeface="Kollektif Bold"/>
              </a:rPr>
              <a:t>Observability </a:t>
            </a:r>
          </a:p>
          <a:p>
            <a:pPr algn="ctr" marL="0" indent="0" lvl="0">
              <a:lnSpc>
                <a:spcPts val="2229"/>
              </a:lnSpc>
              <a:spcBef>
                <a:spcPct val="0"/>
              </a:spcBef>
            </a:pPr>
            <a:r>
              <a:rPr lang="en-US" sz="1592" spc="111">
                <a:solidFill>
                  <a:srgbClr val="F6F1E9"/>
                </a:solidFill>
                <a:latin typeface="Kollektif"/>
                <a:ea typeface="Kollektif"/>
                <a:cs typeface="Kollektif"/>
                <a:sym typeface="Kollektif"/>
              </a:rPr>
              <a:t>The benefits of Alexa are easy to observe. Users quickly see how it streamlines tasks and integrates seamlessly into their lives. Positive word-of-mouth, media coverage, and demonstrations have made Alexa's advantages highly visible, encouraging broader adoption.</a:t>
            </a:r>
          </a:p>
        </p:txBody>
      </p:sp>
      <p:sp>
        <p:nvSpPr>
          <p:cNvPr name="TextBox 18" id="18"/>
          <p:cNvSpPr txBox="true"/>
          <p:nvPr/>
        </p:nvSpPr>
        <p:spPr>
          <a:xfrm rot="0">
            <a:off x="796256" y="4046719"/>
            <a:ext cx="3956427" cy="696899"/>
          </a:xfrm>
          <a:prstGeom prst="rect">
            <a:avLst/>
          </a:prstGeom>
        </p:spPr>
        <p:txBody>
          <a:bodyPr anchor="t" rtlCol="false" tIns="0" lIns="0" bIns="0" rIns="0">
            <a:spAutoFit/>
          </a:bodyPr>
          <a:lstStyle/>
          <a:p>
            <a:pPr algn="ctr" marL="0" indent="0" lvl="0">
              <a:lnSpc>
                <a:spcPts val="2789"/>
              </a:lnSpc>
              <a:spcBef>
                <a:spcPct val="0"/>
              </a:spcBef>
            </a:pPr>
            <a:r>
              <a:rPr lang="en-US" sz="1992" spc="139">
                <a:solidFill>
                  <a:srgbClr val="F6F1E9"/>
                </a:solidFill>
                <a:latin typeface="Kollektif Bold"/>
                <a:ea typeface="Kollektif Bold"/>
                <a:cs typeface="Kollektif Bold"/>
                <a:sym typeface="Kollektif Bold"/>
              </a:rPr>
              <a:t>FACTORS THAT INFLUENCE ADOPTION:</a:t>
            </a:r>
          </a:p>
        </p:txBody>
      </p:sp>
      <p:sp>
        <p:nvSpPr>
          <p:cNvPr name="TextBox 19" id="19"/>
          <p:cNvSpPr txBox="true"/>
          <p:nvPr/>
        </p:nvSpPr>
        <p:spPr>
          <a:xfrm rot="0">
            <a:off x="13325805" y="4101350"/>
            <a:ext cx="4281690" cy="763084"/>
          </a:xfrm>
          <a:prstGeom prst="rect">
            <a:avLst/>
          </a:prstGeom>
        </p:spPr>
        <p:txBody>
          <a:bodyPr anchor="t" rtlCol="false" tIns="0" lIns="0" bIns="0" rIns="0">
            <a:spAutoFit/>
          </a:bodyPr>
          <a:lstStyle/>
          <a:p>
            <a:pPr algn="ctr" marL="0" indent="0" lvl="0">
              <a:lnSpc>
                <a:spcPts val="3074"/>
              </a:lnSpc>
              <a:spcBef>
                <a:spcPct val="0"/>
              </a:spcBef>
            </a:pPr>
            <a:r>
              <a:rPr lang="en-US" sz="2195" spc="153">
                <a:solidFill>
                  <a:srgbClr val="F6F1E9"/>
                </a:solidFill>
                <a:latin typeface="Kollektif Bold"/>
                <a:ea typeface="Kollektif Bold"/>
                <a:cs typeface="Kollektif Bold"/>
                <a:sym typeface="Kollektif Bold"/>
              </a:rPr>
              <a:t>INNOVATION ADOPTER CATEGORIES</a:t>
            </a:r>
          </a:p>
        </p:txBody>
      </p:sp>
      <p:sp>
        <p:nvSpPr>
          <p:cNvPr name="TextBox 20" id="20"/>
          <p:cNvSpPr txBox="true"/>
          <p:nvPr/>
        </p:nvSpPr>
        <p:spPr>
          <a:xfrm rot="0">
            <a:off x="516275" y="502396"/>
            <a:ext cx="17301596" cy="2577431"/>
          </a:xfrm>
          <a:prstGeom prst="rect">
            <a:avLst/>
          </a:prstGeom>
        </p:spPr>
        <p:txBody>
          <a:bodyPr anchor="t" rtlCol="false" tIns="0" lIns="0" bIns="0" rIns="0">
            <a:spAutoFit/>
          </a:bodyPr>
          <a:lstStyle/>
          <a:p>
            <a:pPr algn="ctr" marL="0" indent="0" lvl="0">
              <a:lnSpc>
                <a:spcPts val="6685"/>
              </a:lnSpc>
            </a:pPr>
            <a:r>
              <a:rPr lang="en-US" sz="6685" spc="334">
                <a:solidFill>
                  <a:srgbClr val="000000"/>
                </a:solidFill>
                <a:latin typeface="Disket Mono Bold"/>
                <a:ea typeface="Disket Mono Bold"/>
                <a:cs typeface="Disket Mono Bold"/>
                <a:sym typeface="Disket Mono Bold"/>
              </a:rPr>
              <a:t>Adoption Factors and Adopter Categories for Alexa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41109" y="3664651"/>
            <a:ext cx="7609885" cy="1628620"/>
            <a:chOff x="0" y="0"/>
            <a:chExt cx="2004250" cy="428937"/>
          </a:xfrm>
        </p:grpSpPr>
        <p:sp>
          <p:nvSpPr>
            <p:cNvPr name="Freeform 3" id="3"/>
            <p:cNvSpPr/>
            <p:nvPr/>
          </p:nvSpPr>
          <p:spPr>
            <a:xfrm flipH="false" flipV="false" rot="0">
              <a:off x="0" y="0"/>
              <a:ext cx="2004250" cy="428937"/>
            </a:xfrm>
            <a:custGeom>
              <a:avLst/>
              <a:gdLst/>
              <a:ahLst/>
              <a:cxnLst/>
              <a:rect r="r" b="b" t="t" l="l"/>
              <a:pathLst>
                <a:path h="428937" w="2004250">
                  <a:moveTo>
                    <a:pt x="16278" y="0"/>
                  </a:moveTo>
                  <a:lnTo>
                    <a:pt x="1987972" y="0"/>
                  </a:lnTo>
                  <a:cubicBezTo>
                    <a:pt x="1992289" y="0"/>
                    <a:pt x="1996429" y="1715"/>
                    <a:pt x="1999482" y="4768"/>
                  </a:cubicBezTo>
                  <a:cubicBezTo>
                    <a:pt x="2002535" y="7820"/>
                    <a:pt x="2004250" y="11961"/>
                    <a:pt x="2004250" y="16278"/>
                  </a:cubicBezTo>
                  <a:lnTo>
                    <a:pt x="2004250" y="412659"/>
                  </a:lnTo>
                  <a:cubicBezTo>
                    <a:pt x="2004250" y="416977"/>
                    <a:pt x="2002535" y="421117"/>
                    <a:pt x="1999482" y="424169"/>
                  </a:cubicBezTo>
                  <a:cubicBezTo>
                    <a:pt x="1996429" y="427222"/>
                    <a:pt x="1992289" y="428937"/>
                    <a:pt x="1987972" y="428937"/>
                  </a:cubicBezTo>
                  <a:lnTo>
                    <a:pt x="16278" y="428937"/>
                  </a:lnTo>
                  <a:cubicBezTo>
                    <a:pt x="7288" y="428937"/>
                    <a:pt x="0" y="421649"/>
                    <a:pt x="0" y="412659"/>
                  </a:cubicBezTo>
                  <a:lnTo>
                    <a:pt x="0" y="16278"/>
                  </a:lnTo>
                  <a:cubicBezTo>
                    <a:pt x="0" y="7288"/>
                    <a:pt x="7288" y="0"/>
                    <a:pt x="16278" y="0"/>
                  </a:cubicBezTo>
                  <a:close/>
                </a:path>
              </a:pathLst>
            </a:custGeom>
            <a:solidFill>
              <a:srgbClr val="FAC213"/>
            </a:solidFill>
            <a:ln cap="sq">
              <a:noFill/>
              <a:prstDash val="solid"/>
              <a:miter/>
            </a:ln>
          </p:spPr>
        </p:sp>
        <p:sp>
          <p:nvSpPr>
            <p:cNvPr name="TextBox 4" id="4"/>
            <p:cNvSpPr txBox="true"/>
            <p:nvPr/>
          </p:nvSpPr>
          <p:spPr>
            <a:xfrm>
              <a:off x="0" y="-38100"/>
              <a:ext cx="2004250" cy="46703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24843"/>
            <a:ext cx="2315601" cy="2315601"/>
          </a:xfrm>
          <a:custGeom>
            <a:avLst/>
            <a:gdLst/>
            <a:ahLst/>
            <a:cxnLst/>
            <a:rect r="r" b="b" t="t" l="l"/>
            <a:pathLst>
              <a:path h="2315601" w="2315601">
                <a:moveTo>
                  <a:pt x="0" y="0"/>
                </a:moveTo>
                <a:lnTo>
                  <a:pt x="2315601" y="0"/>
                </a:lnTo>
                <a:lnTo>
                  <a:pt x="2315601" y="2315600"/>
                </a:lnTo>
                <a:lnTo>
                  <a:pt x="0" y="2315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428831" y="4704122"/>
            <a:ext cx="12493231" cy="4432263"/>
            <a:chOff x="0" y="0"/>
            <a:chExt cx="3290398" cy="1167345"/>
          </a:xfrm>
        </p:grpSpPr>
        <p:sp>
          <p:nvSpPr>
            <p:cNvPr name="Freeform 7" id="7"/>
            <p:cNvSpPr/>
            <p:nvPr/>
          </p:nvSpPr>
          <p:spPr>
            <a:xfrm flipH="false" flipV="false" rot="0">
              <a:off x="0" y="0"/>
              <a:ext cx="3290398" cy="1167345"/>
            </a:xfrm>
            <a:custGeom>
              <a:avLst/>
              <a:gdLst/>
              <a:ahLst/>
              <a:cxnLst/>
              <a:rect r="r" b="b" t="t" l="l"/>
              <a:pathLst>
                <a:path h="1167345" w="3290398">
                  <a:moveTo>
                    <a:pt x="17351" y="0"/>
                  </a:moveTo>
                  <a:lnTo>
                    <a:pt x="3273047" y="0"/>
                  </a:lnTo>
                  <a:cubicBezTo>
                    <a:pt x="3277649" y="0"/>
                    <a:pt x="3282062" y="1828"/>
                    <a:pt x="3285316" y="5082"/>
                  </a:cubicBezTo>
                  <a:cubicBezTo>
                    <a:pt x="3288570" y="8336"/>
                    <a:pt x="3290398" y="12749"/>
                    <a:pt x="3290398" y="17351"/>
                  </a:cubicBezTo>
                  <a:lnTo>
                    <a:pt x="3290398" y="1149994"/>
                  </a:lnTo>
                  <a:cubicBezTo>
                    <a:pt x="3290398" y="1154596"/>
                    <a:pt x="3288570" y="1159009"/>
                    <a:pt x="3285316" y="1162263"/>
                  </a:cubicBezTo>
                  <a:cubicBezTo>
                    <a:pt x="3282062" y="1165517"/>
                    <a:pt x="3277649" y="1167345"/>
                    <a:pt x="3273047" y="1167345"/>
                  </a:cubicBezTo>
                  <a:lnTo>
                    <a:pt x="17351" y="1167345"/>
                  </a:lnTo>
                  <a:cubicBezTo>
                    <a:pt x="12749" y="1167345"/>
                    <a:pt x="8336" y="1165517"/>
                    <a:pt x="5082" y="1162263"/>
                  </a:cubicBezTo>
                  <a:cubicBezTo>
                    <a:pt x="1828" y="1159009"/>
                    <a:pt x="0" y="1154596"/>
                    <a:pt x="0" y="1149994"/>
                  </a:cubicBezTo>
                  <a:lnTo>
                    <a:pt x="0" y="17351"/>
                  </a:lnTo>
                  <a:cubicBezTo>
                    <a:pt x="0" y="12749"/>
                    <a:pt x="1828" y="8336"/>
                    <a:pt x="5082" y="5082"/>
                  </a:cubicBezTo>
                  <a:cubicBezTo>
                    <a:pt x="8336" y="1828"/>
                    <a:pt x="12749" y="0"/>
                    <a:pt x="17351" y="0"/>
                  </a:cubicBezTo>
                  <a:close/>
                </a:path>
              </a:pathLst>
            </a:custGeom>
            <a:solidFill>
              <a:srgbClr val="F6F1E9"/>
            </a:solidFill>
            <a:ln cap="rnd">
              <a:noFill/>
              <a:prstDash val="solid"/>
              <a:round/>
            </a:ln>
          </p:spPr>
        </p:sp>
        <p:sp>
          <p:nvSpPr>
            <p:cNvPr name="TextBox 8" id="8"/>
            <p:cNvSpPr txBox="true"/>
            <p:nvPr/>
          </p:nvSpPr>
          <p:spPr>
            <a:xfrm>
              <a:off x="0" y="-38100"/>
              <a:ext cx="3290398" cy="120544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7545" y="4050997"/>
            <a:ext cx="4476112" cy="3115374"/>
          </a:xfrm>
          <a:custGeom>
            <a:avLst/>
            <a:gdLst/>
            <a:ahLst/>
            <a:cxnLst/>
            <a:rect r="r" b="b" t="t" l="l"/>
            <a:pathLst>
              <a:path h="3115374" w="4476112">
                <a:moveTo>
                  <a:pt x="0" y="0"/>
                </a:moveTo>
                <a:lnTo>
                  <a:pt x="4476111" y="0"/>
                </a:lnTo>
                <a:lnTo>
                  <a:pt x="4476111" y="3115374"/>
                </a:lnTo>
                <a:lnTo>
                  <a:pt x="0" y="3115374"/>
                </a:lnTo>
                <a:lnTo>
                  <a:pt x="0" y="0"/>
                </a:lnTo>
                <a:close/>
              </a:path>
            </a:pathLst>
          </a:custGeom>
          <a:blipFill>
            <a:blip r:embed="rId4"/>
            <a:stretch>
              <a:fillRect l="0" t="0" r="0" b="0"/>
            </a:stretch>
          </a:blipFill>
        </p:spPr>
      </p:sp>
      <p:sp>
        <p:nvSpPr>
          <p:cNvPr name="Freeform 10" id="10"/>
          <p:cNvSpPr/>
          <p:nvPr/>
        </p:nvSpPr>
        <p:spPr>
          <a:xfrm flipH="false" flipV="false" rot="0">
            <a:off x="35513" y="7166371"/>
            <a:ext cx="5351286" cy="2999646"/>
          </a:xfrm>
          <a:custGeom>
            <a:avLst/>
            <a:gdLst/>
            <a:ahLst/>
            <a:cxnLst/>
            <a:rect r="r" b="b" t="t" l="l"/>
            <a:pathLst>
              <a:path h="2999646" w="5351286">
                <a:moveTo>
                  <a:pt x="0" y="0"/>
                </a:moveTo>
                <a:lnTo>
                  <a:pt x="5351286" y="0"/>
                </a:lnTo>
                <a:lnTo>
                  <a:pt x="5351286" y="2999646"/>
                </a:lnTo>
                <a:lnTo>
                  <a:pt x="0" y="2999646"/>
                </a:lnTo>
                <a:lnTo>
                  <a:pt x="0" y="0"/>
                </a:lnTo>
                <a:close/>
              </a:path>
            </a:pathLst>
          </a:custGeom>
          <a:blipFill>
            <a:blip r:embed="rId5"/>
            <a:stretch>
              <a:fillRect l="0" t="0" r="0" b="0"/>
            </a:stretch>
          </a:blipFill>
        </p:spPr>
      </p:sp>
      <p:sp>
        <p:nvSpPr>
          <p:cNvPr name="TextBox 11" id="11"/>
          <p:cNvSpPr txBox="true"/>
          <p:nvPr/>
        </p:nvSpPr>
        <p:spPr>
          <a:xfrm rot="0">
            <a:off x="2711156" y="865202"/>
            <a:ext cx="12394620" cy="939800"/>
          </a:xfrm>
          <a:prstGeom prst="rect">
            <a:avLst/>
          </a:prstGeom>
        </p:spPr>
        <p:txBody>
          <a:bodyPr anchor="t" rtlCol="false" tIns="0" lIns="0" bIns="0" rIns="0">
            <a:spAutoFit/>
          </a:bodyPr>
          <a:lstStyle/>
          <a:p>
            <a:pPr algn="l" marL="0" indent="0" lvl="0">
              <a:lnSpc>
                <a:spcPts val="6999"/>
              </a:lnSpc>
            </a:pPr>
            <a:r>
              <a:rPr lang="en-US" sz="6999" spc="349">
                <a:solidFill>
                  <a:srgbClr val="000000"/>
                </a:solidFill>
                <a:latin typeface="Disket Mono Bold"/>
                <a:ea typeface="Disket Mono Bold"/>
                <a:cs typeface="Disket Mono Bold"/>
                <a:sym typeface="Disket Mono Bold"/>
              </a:rPr>
              <a:t>Sequoia and Digit</a:t>
            </a:r>
          </a:p>
        </p:txBody>
      </p:sp>
      <p:sp>
        <p:nvSpPr>
          <p:cNvPr name="TextBox 12" id="12"/>
          <p:cNvSpPr txBox="true"/>
          <p:nvPr/>
        </p:nvSpPr>
        <p:spPr>
          <a:xfrm rot="0">
            <a:off x="10279679" y="3889533"/>
            <a:ext cx="6826964" cy="589428"/>
          </a:xfrm>
          <a:prstGeom prst="rect">
            <a:avLst/>
          </a:prstGeom>
        </p:spPr>
        <p:txBody>
          <a:bodyPr anchor="t" rtlCol="false" tIns="0" lIns="0" bIns="0" rIns="0">
            <a:spAutoFit/>
          </a:bodyPr>
          <a:lstStyle/>
          <a:p>
            <a:pPr algn="l" marL="0" indent="0" lvl="0">
              <a:lnSpc>
                <a:spcPts val="4786"/>
              </a:lnSpc>
              <a:spcBef>
                <a:spcPct val="0"/>
              </a:spcBef>
            </a:pPr>
            <a:r>
              <a:rPr lang="en-US" sz="3419" spc="170">
                <a:solidFill>
                  <a:srgbClr val="000000"/>
                </a:solidFill>
                <a:latin typeface="Kollektif Bold"/>
                <a:ea typeface="Kollektif Bold"/>
                <a:cs typeface="Kollektif Bold"/>
                <a:sym typeface="Kollektif Bold"/>
              </a:rPr>
              <a:t>KEY FEATURES</a:t>
            </a:r>
          </a:p>
        </p:txBody>
      </p:sp>
      <p:sp>
        <p:nvSpPr>
          <p:cNvPr name="TextBox 13" id="13"/>
          <p:cNvSpPr txBox="true"/>
          <p:nvPr/>
        </p:nvSpPr>
        <p:spPr>
          <a:xfrm rot="0">
            <a:off x="1028700" y="2433652"/>
            <a:ext cx="15759532" cy="94107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000000"/>
                </a:solidFill>
                <a:latin typeface="Kollektif"/>
                <a:ea typeface="Kollektif"/>
                <a:cs typeface="Kollektif"/>
                <a:sym typeface="Kollektif"/>
              </a:rPr>
              <a:t>Sequoia and Digit are advanced robots used in Amazon warehouses to enhance efficiency and productivity.</a:t>
            </a:r>
          </a:p>
        </p:txBody>
      </p:sp>
      <p:sp>
        <p:nvSpPr>
          <p:cNvPr name="TextBox 14" id="14"/>
          <p:cNvSpPr txBox="true"/>
          <p:nvPr/>
        </p:nvSpPr>
        <p:spPr>
          <a:xfrm rot="0">
            <a:off x="5708204" y="4836501"/>
            <a:ext cx="11970364" cy="3583844"/>
          </a:xfrm>
          <a:prstGeom prst="rect">
            <a:avLst/>
          </a:prstGeom>
        </p:spPr>
        <p:txBody>
          <a:bodyPr anchor="t" rtlCol="false" tIns="0" lIns="0" bIns="0" rIns="0">
            <a:spAutoFit/>
          </a:bodyPr>
          <a:lstStyle/>
          <a:p>
            <a:pPr algn="l">
              <a:lnSpc>
                <a:spcPts val="4808"/>
              </a:lnSpc>
            </a:pPr>
          </a:p>
          <a:p>
            <a:pPr algn="l" marL="648835" indent="-324417" lvl="1">
              <a:lnSpc>
                <a:spcPts val="4808"/>
              </a:lnSpc>
              <a:buFont typeface="Arial"/>
              <a:buChar char="•"/>
            </a:pPr>
            <a:r>
              <a:rPr lang="en-US" sz="3005" spc="210">
                <a:solidFill>
                  <a:srgbClr val="000000"/>
                </a:solidFill>
                <a:latin typeface="Kollektif"/>
                <a:ea typeface="Kollektif"/>
                <a:cs typeface="Kollektif"/>
                <a:sym typeface="Kollektif"/>
              </a:rPr>
              <a:t>Automated Storage and Retrieval Systems</a:t>
            </a:r>
          </a:p>
          <a:p>
            <a:pPr algn="l" marL="648835" indent="-324417" lvl="1">
              <a:lnSpc>
                <a:spcPts val="4808"/>
              </a:lnSpc>
              <a:buFont typeface="Arial"/>
              <a:buChar char="•"/>
            </a:pPr>
            <a:r>
              <a:rPr lang="en-US" sz="3005" spc="210">
                <a:solidFill>
                  <a:srgbClr val="000000"/>
                </a:solidFill>
                <a:latin typeface="Kollektif"/>
                <a:ea typeface="Kollektif"/>
                <a:cs typeface="Kollektif"/>
                <a:sym typeface="Kollektif"/>
              </a:rPr>
              <a:t>Bipedal Mobility</a:t>
            </a:r>
          </a:p>
          <a:p>
            <a:pPr algn="l" marL="648835" indent="-324417" lvl="1">
              <a:lnSpc>
                <a:spcPts val="4808"/>
              </a:lnSpc>
              <a:buFont typeface="Arial"/>
              <a:buChar char="•"/>
            </a:pPr>
            <a:r>
              <a:rPr lang="en-US" sz="3005" spc="210">
                <a:solidFill>
                  <a:srgbClr val="000000"/>
                </a:solidFill>
                <a:latin typeface="Kollektif"/>
                <a:ea typeface="Kollektif"/>
                <a:cs typeface="Kollektif"/>
                <a:sym typeface="Kollektif"/>
              </a:rPr>
              <a:t>Advanced Robotics and AI Integration</a:t>
            </a:r>
          </a:p>
          <a:p>
            <a:pPr algn="l" marL="648835" indent="-324417" lvl="1">
              <a:lnSpc>
                <a:spcPts val="4808"/>
              </a:lnSpc>
              <a:buFont typeface="Arial"/>
              <a:buChar char="•"/>
            </a:pPr>
            <a:r>
              <a:rPr lang="en-US" sz="3005" spc="210">
                <a:solidFill>
                  <a:srgbClr val="000000"/>
                </a:solidFill>
                <a:latin typeface="Kollektif"/>
                <a:ea typeface="Kollektif"/>
                <a:cs typeface="Kollektif"/>
                <a:sym typeface="Kollektif"/>
              </a:rPr>
              <a:t>Increased Efficiency and Productivity</a:t>
            </a:r>
          </a:p>
          <a:p>
            <a:pPr algn="l">
              <a:lnSpc>
                <a:spcPts val="480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625" y="1880623"/>
            <a:ext cx="8563353" cy="7589272"/>
          </a:xfrm>
          <a:custGeom>
            <a:avLst/>
            <a:gdLst/>
            <a:ahLst/>
            <a:cxnLst/>
            <a:rect r="r" b="b" t="t" l="l"/>
            <a:pathLst>
              <a:path h="7589272" w="8563353">
                <a:moveTo>
                  <a:pt x="0" y="0"/>
                </a:moveTo>
                <a:lnTo>
                  <a:pt x="8563354" y="0"/>
                </a:lnTo>
                <a:lnTo>
                  <a:pt x="8563354" y="7589272"/>
                </a:lnTo>
                <a:lnTo>
                  <a:pt x="0" y="7589272"/>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8791" y="474958"/>
            <a:ext cx="8540949" cy="4136783"/>
            <a:chOff x="0" y="0"/>
            <a:chExt cx="2258350" cy="1093825"/>
          </a:xfrm>
        </p:grpSpPr>
        <p:sp>
          <p:nvSpPr>
            <p:cNvPr name="Freeform 4" id="4"/>
            <p:cNvSpPr/>
            <p:nvPr/>
          </p:nvSpPr>
          <p:spPr>
            <a:xfrm flipH="false" flipV="false" rot="0">
              <a:off x="0" y="0"/>
              <a:ext cx="2258350" cy="1093825"/>
            </a:xfrm>
            <a:custGeom>
              <a:avLst/>
              <a:gdLst/>
              <a:ahLst/>
              <a:cxnLst/>
              <a:rect r="r" b="b" t="t" l="l"/>
              <a:pathLst>
                <a:path h="1093825" w="2258350">
                  <a:moveTo>
                    <a:pt x="22661" y="0"/>
                  </a:moveTo>
                  <a:lnTo>
                    <a:pt x="2235689" y="0"/>
                  </a:lnTo>
                  <a:cubicBezTo>
                    <a:pt x="2248204" y="0"/>
                    <a:pt x="2258350" y="10146"/>
                    <a:pt x="2258350" y="22661"/>
                  </a:cubicBezTo>
                  <a:lnTo>
                    <a:pt x="2258350" y="1071164"/>
                  </a:lnTo>
                  <a:cubicBezTo>
                    <a:pt x="2258350" y="1077174"/>
                    <a:pt x="2255962" y="1082938"/>
                    <a:pt x="2251713" y="1087188"/>
                  </a:cubicBezTo>
                  <a:cubicBezTo>
                    <a:pt x="2247463" y="1091438"/>
                    <a:pt x="2241699" y="1093825"/>
                    <a:pt x="2235689" y="1093825"/>
                  </a:cubicBezTo>
                  <a:lnTo>
                    <a:pt x="22661" y="1093825"/>
                  </a:lnTo>
                  <a:cubicBezTo>
                    <a:pt x="10146" y="1093825"/>
                    <a:pt x="0" y="1083679"/>
                    <a:pt x="0" y="1071164"/>
                  </a:cubicBezTo>
                  <a:lnTo>
                    <a:pt x="0" y="22661"/>
                  </a:lnTo>
                  <a:cubicBezTo>
                    <a:pt x="0" y="10146"/>
                    <a:pt x="10146" y="0"/>
                    <a:pt x="22661" y="0"/>
                  </a:cubicBezTo>
                  <a:close/>
                </a:path>
              </a:pathLst>
            </a:custGeom>
            <a:solidFill>
              <a:srgbClr val="FAC213"/>
            </a:solidFill>
          </p:spPr>
        </p:sp>
        <p:sp>
          <p:nvSpPr>
            <p:cNvPr name="TextBox 5" id="5"/>
            <p:cNvSpPr txBox="true"/>
            <p:nvPr/>
          </p:nvSpPr>
          <p:spPr>
            <a:xfrm>
              <a:off x="0" y="-38100"/>
              <a:ext cx="2258350" cy="11319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64330" y="5951595"/>
            <a:ext cx="8555410" cy="4234856"/>
            <a:chOff x="0" y="0"/>
            <a:chExt cx="2262174" cy="1119757"/>
          </a:xfrm>
        </p:grpSpPr>
        <p:sp>
          <p:nvSpPr>
            <p:cNvPr name="Freeform 7" id="7"/>
            <p:cNvSpPr/>
            <p:nvPr/>
          </p:nvSpPr>
          <p:spPr>
            <a:xfrm flipH="false" flipV="false" rot="0">
              <a:off x="0" y="0"/>
              <a:ext cx="2262174" cy="1119757"/>
            </a:xfrm>
            <a:custGeom>
              <a:avLst/>
              <a:gdLst/>
              <a:ahLst/>
              <a:cxnLst/>
              <a:rect r="r" b="b" t="t" l="l"/>
              <a:pathLst>
                <a:path h="1119757" w="2262174">
                  <a:moveTo>
                    <a:pt x="22623" y="0"/>
                  </a:moveTo>
                  <a:lnTo>
                    <a:pt x="2239551" y="0"/>
                  </a:lnTo>
                  <a:cubicBezTo>
                    <a:pt x="2252045" y="0"/>
                    <a:pt x="2262174" y="10129"/>
                    <a:pt x="2262174" y="22623"/>
                  </a:cubicBezTo>
                  <a:lnTo>
                    <a:pt x="2262174" y="1097134"/>
                  </a:lnTo>
                  <a:cubicBezTo>
                    <a:pt x="2262174" y="1103134"/>
                    <a:pt x="2259791" y="1108888"/>
                    <a:pt x="2255548" y="1113131"/>
                  </a:cubicBezTo>
                  <a:cubicBezTo>
                    <a:pt x="2251305" y="1117373"/>
                    <a:pt x="2245551" y="1119757"/>
                    <a:pt x="2239551" y="1119757"/>
                  </a:cubicBezTo>
                  <a:lnTo>
                    <a:pt x="22623" y="1119757"/>
                  </a:lnTo>
                  <a:cubicBezTo>
                    <a:pt x="16623" y="1119757"/>
                    <a:pt x="10869" y="1117373"/>
                    <a:pt x="6626" y="1113131"/>
                  </a:cubicBezTo>
                  <a:cubicBezTo>
                    <a:pt x="2383" y="1108888"/>
                    <a:pt x="0" y="1103134"/>
                    <a:pt x="0" y="1097134"/>
                  </a:cubicBezTo>
                  <a:lnTo>
                    <a:pt x="0" y="22623"/>
                  </a:lnTo>
                  <a:cubicBezTo>
                    <a:pt x="0" y="10129"/>
                    <a:pt x="10129" y="0"/>
                    <a:pt x="22623" y="0"/>
                  </a:cubicBezTo>
                  <a:close/>
                </a:path>
              </a:pathLst>
            </a:custGeom>
            <a:solidFill>
              <a:srgbClr val="FF8400"/>
            </a:solidFill>
          </p:spPr>
        </p:sp>
        <p:sp>
          <p:nvSpPr>
            <p:cNvPr name="TextBox 8" id="8"/>
            <p:cNvSpPr txBox="true"/>
            <p:nvPr/>
          </p:nvSpPr>
          <p:spPr>
            <a:xfrm>
              <a:off x="0" y="-38100"/>
              <a:ext cx="2262174" cy="115785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578501" y="474958"/>
            <a:ext cx="8345039" cy="4019243"/>
            <a:chOff x="0" y="0"/>
            <a:chExt cx="2206549" cy="1062746"/>
          </a:xfrm>
        </p:grpSpPr>
        <p:sp>
          <p:nvSpPr>
            <p:cNvPr name="Freeform 10" id="10"/>
            <p:cNvSpPr/>
            <p:nvPr/>
          </p:nvSpPr>
          <p:spPr>
            <a:xfrm flipH="false" flipV="false" rot="0">
              <a:off x="0" y="0"/>
              <a:ext cx="2206548" cy="1062746"/>
            </a:xfrm>
            <a:custGeom>
              <a:avLst/>
              <a:gdLst/>
              <a:ahLst/>
              <a:cxnLst/>
              <a:rect r="r" b="b" t="t" l="l"/>
              <a:pathLst>
                <a:path h="1062746" w="2206548">
                  <a:moveTo>
                    <a:pt x="23193" y="0"/>
                  </a:moveTo>
                  <a:lnTo>
                    <a:pt x="2183355" y="0"/>
                  </a:lnTo>
                  <a:cubicBezTo>
                    <a:pt x="2189506" y="0"/>
                    <a:pt x="2195406" y="2444"/>
                    <a:pt x="2199755" y="6793"/>
                  </a:cubicBezTo>
                  <a:cubicBezTo>
                    <a:pt x="2204105" y="11143"/>
                    <a:pt x="2206548" y="17042"/>
                    <a:pt x="2206548" y="23193"/>
                  </a:cubicBezTo>
                  <a:lnTo>
                    <a:pt x="2206548" y="1039553"/>
                  </a:lnTo>
                  <a:cubicBezTo>
                    <a:pt x="2206548" y="1045704"/>
                    <a:pt x="2204105" y="1051603"/>
                    <a:pt x="2199755" y="1055953"/>
                  </a:cubicBezTo>
                  <a:cubicBezTo>
                    <a:pt x="2195406" y="1060302"/>
                    <a:pt x="2189506" y="1062746"/>
                    <a:pt x="2183355" y="1062746"/>
                  </a:cubicBezTo>
                  <a:lnTo>
                    <a:pt x="23193" y="1062746"/>
                  </a:lnTo>
                  <a:cubicBezTo>
                    <a:pt x="17042" y="1062746"/>
                    <a:pt x="11143" y="1060302"/>
                    <a:pt x="6793" y="1055953"/>
                  </a:cubicBezTo>
                  <a:cubicBezTo>
                    <a:pt x="2444" y="1051603"/>
                    <a:pt x="0" y="1045704"/>
                    <a:pt x="0" y="1039553"/>
                  </a:cubicBezTo>
                  <a:lnTo>
                    <a:pt x="0" y="23193"/>
                  </a:lnTo>
                  <a:cubicBezTo>
                    <a:pt x="0" y="17042"/>
                    <a:pt x="2444" y="11143"/>
                    <a:pt x="6793" y="6793"/>
                  </a:cubicBezTo>
                  <a:cubicBezTo>
                    <a:pt x="11143" y="2444"/>
                    <a:pt x="17042" y="0"/>
                    <a:pt x="23193" y="0"/>
                  </a:cubicBezTo>
                  <a:close/>
                </a:path>
              </a:pathLst>
            </a:custGeom>
            <a:solidFill>
              <a:srgbClr val="FF8400"/>
            </a:solidFill>
          </p:spPr>
        </p:sp>
        <p:sp>
          <p:nvSpPr>
            <p:cNvPr name="TextBox 11" id="11"/>
            <p:cNvSpPr txBox="true"/>
            <p:nvPr/>
          </p:nvSpPr>
          <p:spPr>
            <a:xfrm>
              <a:off x="0" y="-38100"/>
              <a:ext cx="2206549" cy="110084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84001" y="5920436"/>
            <a:ext cx="8734040" cy="4297175"/>
            <a:chOff x="0" y="0"/>
            <a:chExt cx="2309406" cy="1136235"/>
          </a:xfrm>
        </p:grpSpPr>
        <p:sp>
          <p:nvSpPr>
            <p:cNvPr name="Freeform 13" id="13"/>
            <p:cNvSpPr/>
            <p:nvPr/>
          </p:nvSpPr>
          <p:spPr>
            <a:xfrm flipH="false" flipV="false" rot="0">
              <a:off x="0" y="0"/>
              <a:ext cx="2309406" cy="1136235"/>
            </a:xfrm>
            <a:custGeom>
              <a:avLst/>
              <a:gdLst/>
              <a:ahLst/>
              <a:cxnLst/>
              <a:rect r="r" b="b" t="t" l="l"/>
              <a:pathLst>
                <a:path h="1136235" w="2309406">
                  <a:moveTo>
                    <a:pt x="22160" y="0"/>
                  </a:moveTo>
                  <a:lnTo>
                    <a:pt x="2287246" y="0"/>
                  </a:lnTo>
                  <a:cubicBezTo>
                    <a:pt x="2293123" y="0"/>
                    <a:pt x="2298760" y="2335"/>
                    <a:pt x="2302916" y="6491"/>
                  </a:cubicBezTo>
                  <a:cubicBezTo>
                    <a:pt x="2307071" y="10646"/>
                    <a:pt x="2309406" y="16283"/>
                    <a:pt x="2309406" y="22160"/>
                  </a:cubicBezTo>
                  <a:lnTo>
                    <a:pt x="2309406" y="1114075"/>
                  </a:lnTo>
                  <a:cubicBezTo>
                    <a:pt x="2309406" y="1126314"/>
                    <a:pt x="2299485" y="1136235"/>
                    <a:pt x="2287246" y="1136235"/>
                  </a:cubicBezTo>
                  <a:lnTo>
                    <a:pt x="22160" y="1136235"/>
                  </a:lnTo>
                  <a:cubicBezTo>
                    <a:pt x="16283" y="1136235"/>
                    <a:pt x="10646" y="1133900"/>
                    <a:pt x="6491" y="1129744"/>
                  </a:cubicBezTo>
                  <a:cubicBezTo>
                    <a:pt x="2335" y="1125589"/>
                    <a:pt x="0" y="1119952"/>
                    <a:pt x="0" y="1114075"/>
                  </a:cubicBezTo>
                  <a:lnTo>
                    <a:pt x="0" y="22160"/>
                  </a:lnTo>
                  <a:cubicBezTo>
                    <a:pt x="0" y="9921"/>
                    <a:pt x="9921" y="0"/>
                    <a:pt x="22160" y="0"/>
                  </a:cubicBezTo>
                  <a:close/>
                </a:path>
              </a:pathLst>
            </a:custGeom>
            <a:solidFill>
              <a:srgbClr val="FAC213"/>
            </a:solidFill>
          </p:spPr>
        </p:sp>
        <p:sp>
          <p:nvSpPr>
            <p:cNvPr name="TextBox 14" id="14"/>
            <p:cNvSpPr txBox="true"/>
            <p:nvPr/>
          </p:nvSpPr>
          <p:spPr>
            <a:xfrm>
              <a:off x="0" y="-38100"/>
              <a:ext cx="2309406" cy="117433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087308" y="1335860"/>
            <a:ext cx="7433720" cy="284607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F6F1E9"/>
                </a:solidFill>
                <a:latin typeface="Kollektif"/>
                <a:ea typeface="Kollektif"/>
                <a:cs typeface="Kollektif"/>
                <a:sym typeface="Kollektif"/>
              </a:rPr>
              <a:t>Digit's bipedal design enables it to navigate complex environments with human-like agility, allowing it to perform tasks such as lifting and transporting packages in spaces that are challenging for traditional wheeled robots.</a:t>
            </a:r>
          </a:p>
        </p:txBody>
      </p:sp>
      <p:sp>
        <p:nvSpPr>
          <p:cNvPr name="TextBox 16" id="16"/>
          <p:cNvSpPr txBox="true"/>
          <p:nvPr/>
        </p:nvSpPr>
        <p:spPr>
          <a:xfrm rot="0">
            <a:off x="9578501" y="7154593"/>
            <a:ext cx="8282595" cy="2923865"/>
          </a:xfrm>
          <a:prstGeom prst="rect">
            <a:avLst/>
          </a:prstGeom>
        </p:spPr>
        <p:txBody>
          <a:bodyPr anchor="t" rtlCol="false" tIns="0" lIns="0" bIns="0" rIns="0">
            <a:spAutoFit/>
          </a:bodyPr>
          <a:lstStyle/>
          <a:p>
            <a:pPr algn="l" marL="0" indent="0" lvl="0">
              <a:lnSpc>
                <a:spcPts val="3885"/>
              </a:lnSpc>
              <a:spcBef>
                <a:spcPct val="0"/>
              </a:spcBef>
            </a:pPr>
            <a:r>
              <a:rPr lang="en-US" sz="2775" spc="194">
                <a:solidFill>
                  <a:srgbClr val="000000"/>
                </a:solidFill>
                <a:latin typeface="Kollektif"/>
                <a:ea typeface="Kollektif"/>
                <a:cs typeface="Kollektif"/>
                <a:sym typeface="Kollektif"/>
              </a:rPr>
              <a:t>Both Sequoia and Digit utilize advanced robotics technology and artificial intelligence to enhance their operational capabilities. This integration allows them to adapt to dynamic warehouse conditions and improve their performance over time.</a:t>
            </a:r>
          </a:p>
        </p:txBody>
      </p:sp>
      <p:sp>
        <p:nvSpPr>
          <p:cNvPr name="TextBox 17" id="17"/>
          <p:cNvSpPr txBox="true"/>
          <p:nvPr/>
        </p:nvSpPr>
        <p:spPr>
          <a:xfrm rot="0">
            <a:off x="919024" y="1547248"/>
            <a:ext cx="7660483" cy="2800805"/>
          </a:xfrm>
          <a:prstGeom prst="rect">
            <a:avLst/>
          </a:prstGeom>
        </p:spPr>
        <p:txBody>
          <a:bodyPr anchor="t" rtlCol="false" tIns="0" lIns="0" bIns="0" rIns="0">
            <a:spAutoFit/>
          </a:bodyPr>
          <a:lstStyle/>
          <a:p>
            <a:pPr algn="l">
              <a:lnSpc>
                <a:spcPts val="3718"/>
              </a:lnSpc>
            </a:pPr>
          </a:p>
          <a:p>
            <a:pPr algn="l" marL="0" indent="0" lvl="0">
              <a:lnSpc>
                <a:spcPts val="3718"/>
              </a:lnSpc>
              <a:spcBef>
                <a:spcPct val="0"/>
              </a:spcBef>
            </a:pPr>
            <a:r>
              <a:rPr lang="en-US" sz="2656" spc="185">
                <a:solidFill>
                  <a:srgbClr val="000000"/>
                </a:solidFill>
                <a:latin typeface="Kollektif"/>
                <a:ea typeface="Kollektif"/>
                <a:cs typeface="Kollektif"/>
                <a:sym typeface="Kollektif"/>
              </a:rPr>
              <a:t>Sequoia optimizes warehouse operations by automating the storage and retrieval of items, reducing the time and effort required for manual handling and increasing overall efficiency.</a:t>
            </a:r>
          </a:p>
        </p:txBody>
      </p:sp>
      <p:sp>
        <p:nvSpPr>
          <p:cNvPr name="TextBox 18" id="18"/>
          <p:cNvSpPr txBox="true"/>
          <p:nvPr/>
        </p:nvSpPr>
        <p:spPr>
          <a:xfrm rot="0">
            <a:off x="1949607" y="609591"/>
            <a:ext cx="6498633" cy="994807"/>
          </a:xfrm>
          <a:prstGeom prst="rect">
            <a:avLst/>
          </a:prstGeom>
        </p:spPr>
        <p:txBody>
          <a:bodyPr anchor="t" rtlCol="false" tIns="0" lIns="0" bIns="0" rIns="0">
            <a:spAutoFit/>
          </a:bodyPr>
          <a:lstStyle/>
          <a:p>
            <a:pPr algn="r" marL="0" indent="0" lvl="0">
              <a:lnSpc>
                <a:spcPts val="3986"/>
              </a:lnSpc>
              <a:spcBef>
                <a:spcPct val="0"/>
              </a:spcBef>
            </a:pPr>
            <a:r>
              <a:rPr lang="en-US" sz="2847" spc="199">
                <a:solidFill>
                  <a:srgbClr val="000000"/>
                </a:solidFill>
                <a:latin typeface="Kollektif Bold"/>
                <a:ea typeface="Kollektif Bold"/>
                <a:cs typeface="Kollektif Bold"/>
                <a:sym typeface="Kollektif Bold"/>
              </a:rPr>
              <a:t>AUTOMATED STORAGE AND RETRIEVAL SYSTEMS</a:t>
            </a:r>
          </a:p>
        </p:txBody>
      </p:sp>
      <p:sp>
        <p:nvSpPr>
          <p:cNvPr name="TextBox 19" id="19"/>
          <p:cNvSpPr txBox="true"/>
          <p:nvPr/>
        </p:nvSpPr>
        <p:spPr>
          <a:xfrm rot="0">
            <a:off x="10087308" y="741606"/>
            <a:ext cx="6619109" cy="507365"/>
          </a:xfrm>
          <a:prstGeom prst="rect">
            <a:avLst/>
          </a:prstGeom>
        </p:spPr>
        <p:txBody>
          <a:bodyPr anchor="t" rtlCol="false" tIns="0" lIns="0" bIns="0" rIns="0">
            <a:spAutoFit/>
          </a:bodyPr>
          <a:lstStyle/>
          <a:p>
            <a:pPr algn="l" marL="0" indent="0" lvl="0">
              <a:lnSpc>
                <a:spcPts val="4059"/>
              </a:lnSpc>
              <a:spcBef>
                <a:spcPct val="0"/>
              </a:spcBef>
            </a:pPr>
            <a:r>
              <a:rPr lang="en-US" sz="2899" spc="202">
                <a:solidFill>
                  <a:srgbClr val="F6F1E9"/>
                </a:solidFill>
                <a:latin typeface="Kollektif Bold"/>
                <a:ea typeface="Kollektif Bold"/>
                <a:cs typeface="Kollektif Bold"/>
                <a:sym typeface="Kollektif Bold"/>
              </a:rPr>
              <a:t>BIPEDAL MOBILITY</a:t>
            </a:r>
          </a:p>
        </p:txBody>
      </p:sp>
      <p:sp>
        <p:nvSpPr>
          <p:cNvPr name="TextBox 20" id="20"/>
          <p:cNvSpPr txBox="true"/>
          <p:nvPr/>
        </p:nvSpPr>
        <p:spPr>
          <a:xfrm rot="0">
            <a:off x="9845507" y="6190027"/>
            <a:ext cx="6619109" cy="1021715"/>
          </a:xfrm>
          <a:prstGeom prst="rect">
            <a:avLst/>
          </a:prstGeom>
        </p:spPr>
        <p:txBody>
          <a:bodyPr anchor="t" rtlCol="false" tIns="0" lIns="0" bIns="0" rIns="0">
            <a:spAutoFit/>
          </a:bodyPr>
          <a:lstStyle/>
          <a:p>
            <a:pPr algn="l" marL="0" indent="0" lvl="0">
              <a:lnSpc>
                <a:spcPts val="4059"/>
              </a:lnSpc>
              <a:spcBef>
                <a:spcPct val="0"/>
              </a:spcBef>
            </a:pPr>
            <a:r>
              <a:rPr lang="en-US" sz="2899" spc="202">
                <a:solidFill>
                  <a:srgbClr val="000000"/>
                </a:solidFill>
                <a:latin typeface="Kollektif Bold"/>
                <a:ea typeface="Kollektif Bold"/>
                <a:cs typeface="Kollektif Bold"/>
                <a:sym typeface="Kollektif Bold"/>
              </a:rPr>
              <a:t>ADVANCED ROBOTICS AND AI INTEGRATION</a:t>
            </a:r>
          </a:p>
        </p:txBody>
      </p:sp>
      <p:sp>
        <p:nvSpPr>
          <p:cNvPr name="TextBox 21" id="21"/>
          <p:cNvSpPr txBox="true"/>
          <p:nvPr/>
        </p:nvSpPr>
        <p:spPr>
          <a:xfrm rot="0">
            <a:off x="878552" y="7154593"/>
            <a:ext cx="7948210" cy="284607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F6F1E9"/>
                </a:solidFill>
                <a:latin typeface="Kollektif"/>
                <a:ea typeface="Kollektif"/>
                <a:cs typeface="Kollektif"/>
                <a:sym typeface="Kollektif"/>
              </a:rPr>
              <a:t>By automating repetitive and labor-intensive tasks, these robots significantly boost warehouse efficiency and productivity. This not only reduces the need for manual labor but also minimizes errors and speeds up order fulfillment processes.</a:t>
            </a:r>
          </a:p>
        </p:txBody>
      </p:sp>
      <p:sp>
        <p:nvSpPr>
          <p:cNvPr name="TextBox 22" id="22"/>
          <p:cNvSpPr txBox="true"/>
          <p:nvPr/>
        </p:nvSpPr>
        <p:spPr>
          <a:xfrm rot="0">
            <a:off x="1278627" y="6024108"/>
            <a:ext cx="7548135" cy="1021715"/>
          </a:xfrm>
          <a:prstGeom prst="rect">
            <a:avLst/>
          </a:prstGeom>
        </p:spPr>
        <p:txBody>
          <a:bodyPr anchor="t" rtlCol="false" tIns="0" lIns="0" bIns="0" rIns="0">
            <a:spAutoFit/>
          </a:bodyPr>
          <a:lstStyle/>
          <a:p>
            <a:pPr algn="ctr" marL="0" indent="0" lvl="0">
              <a:lnSpc>
                <a:spcPts val="4059"/>
              </a:lnSpc>
              <a:spcBef>
                <a:spcPct val="0"/>
              </a:spcBef>
            </a:pPr>
            <a:r>
              <a:rPr lang="en-US" sz="2899" spc="202">
                <a:solidFill>
                  <a:srgbClr val="F6F1E9"/>
                </a:solidFill>
                <a:latin typeface="Kollektif Bold"/>
                <a:ea typeface="Kollektif Bold"/>
                <a:cs typeface="Kollektif Bold"/>
                <a:sym typeface="Kollektif Bold"/>
              </a:rPr>
              <a:t>INCREASED EFFICIENCY AND PRODUCTIVITY</a:t>
            </a:r>
          </a:p>
        </p:txBody>
      </p:sp>
      <p:sp>
        <p:nvSpPr>
          <p:cNvPr name="TextBox 23" id="23"/>
          <p:cNvSpPr txBox="true"/>
          <p:nvPr/>
        </p:nvSpPr>
        <p:spPr>
          <a:xfrm rot="0">
            <a:off x="521012" y="4726041"/>
            <a:ext cx="17245975" cy="949329"/>
          </a:xfrm>
          <a:prstGeom prst="rect">
            <a:avLst/>
          </a:prstGeom>
        </p:spPr>
        <p:txBody>
          <a:bodyPr anchor="t" rtlCol="false" tIns="0" lIns="0" bIns="0" rIns="0">
            <a:spAutoFit/>
          </a:bodyPr>
          <a:lstStyle/>
          <a:p>
            <a:pPr algn="ctr" marL="0" indent="0" lvl="0">
              <a:lnSpc>
                <a:spcPts val="7000"/>
              </a:lnSpc>
            </a:pPr>
            <a:r>
              <a:rPr lang="en-US" sz="7000" spc="350">
                <a:solidFill>
                  <a:srgbClr val="000000"/>
                </a:solidFill>
                <a:latin typeface="Disket Mono Bold"/>
                <a:ea typeface="Disket Mono Bold"/>
                <a:cs typeface="Disket Mono Bold"/>
                <a:sym typeface="Disket Mono Bold"/>
              </a:rPr>
              <a:t>Sequoia and Digit</a:t>
            </a:r>
          </a:p>
        </p:txBody>
      </p:sp>
      <p:sp>
        <p:nvSpPr>
          <p:cNvPr name="Freeform 24" id="24"/>
          <p:cNvSpPr/>
          <p:nvPr/>
        </p:nvSpPr>
        <p:spPr>
          <a:xfrm flipH="false" flipV="false" rot="0">
            <a:off x="365366" y="5920436"/>
            <a:ext cx="1498251" cy="1121815"/>
          </a:xfrm>
          <a:custGeom>
            <a:avLst/>
            <a:gdLst/>
            <a:ahLst/>
            <a:cxnLst/>
            <a:rect r="r" b="b" t="t" l="l"/>
            <a:pathLst>
              <a:path h="1121815" w="1498251">
                <a:moveTo>
                  <a:pt x="0" y="0"/>
                </a:moveTo>
                <a:lnTo>
                  <a:pt x="1498251" y="0"/>
                </a:lnTo>
                <a:lnTo>
                  <a:pt x="1498251" y="1121815"/>
                </a:lnTo>
                <a:lnTo>
                  <a:pt x="0" y="112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5597101" y="4813619"/>
            <a:ext cx="1096744" cy="1443084"/>
          </a:xfrm>
          <a:custGeom>
            <a:avLst/>
            <a:gdLst/>
            <a:ahLst/>
            <a:cxnLst/>
            <a:rect r="r" b="b" t="t" l="l"/>
            <a:pathLst>
              <a:path h="1443084" w="1096744">
                <a:moveTo>
                  <a:pt x="0" y="0"/>
                </a:moveTo>
                <a:lnTo>
                  <a:pt x="1096744" y="0"/>
                </a:lnTo>
                <a:lnTo>
                  <a:pt x="1096744" y="1443083"/>
                </a:lnTo>
                <a:lnTo>
                  <a:pt x="0" y="14430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5898220" y="5328709"/>
            <a:ext cx="2389780" cy="762074"/>
          </a:xfrm>
          <a:custGeom>
            <a:avLst/>
            <a:gdLst/>
            <a:ahLst/>
            <a:cxnLst/>
            <a:rect r="r" b="b" t="t" l="l"/>
            <a:pathLst>
              <a:path h="762074" w="2389780">
                <a:moveTo>
                  <a:pt x="0" y="0"/>
                </a:moveTo>
                <a:lnTo>
                  <a:pt x="2389780" y="0"/>
                </a:lnTo>
                <a:lnTo>
                  <a:pt x="2389780" y="762074"/>
                </a:lnTo>
                <a:lnTo>
                  <a:pt x="0" y="76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7451" y="-477175"/>
            <a:ext cx="10985021" cy="9735475"/>
          </a:xfrm>
          <a:custGeom>
            <a:avLst/>
            <a:gdLst/>
            <a:ahLst/>
            <a:cxnLst/>
            <a:rect r="r" b="b" t="t" l="l"/>
            <a:pathLst>
              <a:path h="9735475" w="10985021">
                <a:moveTo>
                  <a:pt x="0" y="0"/>
                </a:moveTo>
                <a:lnTo>
                  <a:pt x="10985021" y="0"/>
                </a:lnTo>
                <a:lnTo>
                  <a:pt x="10985021" y="9735475"/>
                </a:lnTo>
                <a:lnTo>
                  <a:pt x="0" y="9735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3669" y="634138"/>
            <a:ext cx="7928824" cy="4354934"/>
            <a:chOff x="0" y="0"/>
            <a:chExt cx="2147546" cy="1179547"/>
          </a:xfrm>
        </p:grpSpPr>
        <p:sp>
          <p:nvSpPr>
            <p:cNvPr name="Freeform 4" id="4"/>
            <p:cNvSpPr/>
            <p:nvPr/>
          </p:nvSpPr>
          <p:spPr>
            <a:xfrm flipH="false" flipV="false" rot="0">
              <a:off x="0" y="0"/>
              <a:ext cx="2147545" cy="1179547"/>
            </a:xfrm>
            <a:custGeom>
              <a:avLst/>
              <a:gdLst/>
              <a:ahLst/>
              <a:cxnLst/>
              <a:rect r="r" b="b" t="t" l="l"/>
              <a:pathLst>
                <a:path h="1179547" w="2147545">
                  <a:moveTo>
                    <a:pt x="49798" y="0"/>
                  </a:moveTo>
                  <a:lnTo>
                    <a:pt x="2097748" y="0"/>
                  </a:lnTo>
                  <a:cubicBezTo>
                    <a:pt x="2110955" y="0"/>
                    <a:pt x="2123621" y="5247"/>
                    <a:pt x="2132960" y="14585"/>
                  </a:cubicBezTo>
                  <a:cubicBezTo>
                    <a:pt x="2142299" y="23924"/>
                    <a:pt x="2147545" y="36591"/>
                    <a:pt x="2147545" y="49798"/>
                  </a:cubicBezTo>
                  <a:lnTo>
                    <a:pt x="2147545" y="1129749"/>
                  </a:lnTo>
                  <a:cubicBezTo>
                    <a:pt x="2147545" y="1142956"/>
                    <a:pt x="2142299" y="1155622"/>
                    <a:pt x="2132960" y="1164961"/>
                  </a:cubicBezTo>
                  <a:cubicBezTo>
                    <a:pt x="2123621" y="1174300"/>
                    <a:pt x="2110955" y="1179547"/>
                    <a:pt x="2097748" y="1179547"/>
                  </a:cubicBezTo>
                  <a:lnTo>
                    <a:pt x="49798" y="1179547"/>
                  </a:lnTo>
                  <a:cubicBezTo>
                    <a:pt x="22295" y="1179547"/>
                    <a:pt x="0" y="1157251"/>
                    <a:pt x="0" y="1129749"/>
                  </a:cubicBezTo>
                  <a:lnTo>
                    <a:pt x="0" y="49798"/>
                  </a:lnTo>
                  <a:cubicBezTo>
                    <a:pt x="0" y="22295"/>
                    <a:pt x="22295" y="0"/>
                    <a:pt x="49798" y="0"/>
                  </a:cubicBezTo>
                  <a:close/>
                </a:path>
              </a:pathLst>
            </a:custGeom>
            <a:solidFill>
              <a:srgbClr val="F6F1E9"/>
            </a:solidFill>
          </p:spPr>
        </p:sp>
        <p:sp>
          <p:nvSpPr>
            <p:cNvPr name="TextBox 5" id="5"/>
            <p:cNvSpPr txBox="true"/>
            <p:nvPr/>
          </p:nvSpPr>
          <p:spPr>
            <a:xfrm>
              <a:off x="0" y="-38100"/>
              <a:ext cx="2147546" cy="12176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9843" y="5491296"/>
            <a:ext cx="8042651" cy="4583331"/>
            <a:chOff x="0" y="0"/>
            <a:chExt cx="2178376" cy="1241409"/>
          </a:xfrm>
        </p:grpSpPr>
        <p:sp>
          <p:nvSpPr>
            <p:cNvPr name="Freeform 7" id="7"/>
            <p:cNvSpPr/>
            <p:nvPr/>
          </p:nvSpPr>
          <p:spPr>
            <a:xfrm flipH="false" flipV="false" rot="0">
              <a:off x="0" y="0"/>
              <a:ext cx="2178376" cy="1241409"/>
            </a:xfrm>
            <a:custGeom>
              <a:avLst/>
              <a:gdLst/>
              <a:ahLst/>
              <a:cxnLst/>
              <a:rect r="r" b="b" t="t" l="l"/>
              <a:pathLst>
                <a:path h="1241409" w="2178376">
                  <a:moveTo>
                    <a:pt x="49093" y="0"/>
                  </a:moveTo>
                  <a:lnTo>
                    <a:pt x="2129283" y="0"/>
                  </a:lnTo>
                  <a:cubicBezTo>
                    <a:pt x="2156396" y="0"/>
                    <a:pt x="2178376" y="21980"/>
                    <a:pt x="2178376" y="49093"/>
                  </a:cubicBezTo>
                  <a:lnTo>
                    <a:pt x="2178376" y="1192316"/>
                  </a:lnTo>
                  <a:cubicBezTo>
                    <a:pt x="2178376" y="1205336"/>
                    <a:pt x="2173203" y="1217823"/>
                    <a:pt x="2163997" y="1227030"/>
                  </a:cubicBezTo>
                  <a:cubicBezTo>
                    <a:pt x="2154790" y="1236236"/>
                    <a:pt x="2142303" y="1241409"/>
                    <a:pt x="2129283" y="1241409"/>
                  </a:cubicBezTo>
                  <a:lnTo>
                    <a:pt x="49093" y="1241409"/>
                  </a:lnTo>
                  <a:cubicBezTo>
                    <a:pt x="36073" y="1241409"/>
                    <a:pt x="23586" y="1236236"/>
                    <a:pt x="14379" y="1227030"/>
                  </a:cubicBezTo>
                  <a:cubicBezTo>
                    <a:pt x="5172" y="1217823"/>
                    <a:pt x="0" y="1205336"/>
                    <a:pt x="0" y="1192316"/>
                  </a:cubicBezTo>
                  <a:lnTo>
                    <a:pt x="0" y="49093"/>
                  </a:lnTo>
                  <a:cubicBezTo>
                    <a:pt x="0" y="36073"/>
                    <a:pt x="5172" y="23586"/>
                    <a:pt x="14379" y="14379"/>
                  </a:cubicBezTo>
                  <a:cubicBezTo>
                    <a:pt x="23586" y="5172"/>
                    <a:pt x="36073" y="0"/>
                    <a:pt x="49093" y="0"/>
                  </a:cubicBezTo>
                  <a:close/>
                </a:path>
              </a:pathLst>
            </a:custGeom>
            <a:solidFill>
              <a:srgbClr val="F6F1E9"/>
            </a:solidFill>
          </p:spPr>
        </p:sp>
        <p:sp>
          <p:nvSpPr>
            <p:cNvPr name="TextBox 8" id="8"/>
            <p:cNvSpPr txBox="true"/>
            <p:nvPr/>
          </p:nvSpPr>
          <p:spPr>
            <a:xfrm>
              <a:off x="0" y="-38100"/>
              <a:ext cx="2178376" cy="127950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599306" y="5920102"/>
            <a:ext cx="7975958" cy="3926127"/>
            <a:chOff x="0" y="0"/>
            <a:chExt cx="2160312" cy="1063403"/>
          </a:xfrm>
        </p:grpSpPr>
        <p:sp>
          <p:nvSpPr>
            <p:cNvPr name="Freeform 10" id="10"/>
            <p:cNvSpPr/>
            <p:nvPr/>
          </p:nvSpPr>
          <p:spPr>
            <a:xfrm flipH="false" flipV="false" rot="0">
              <a:off x="0" y="0"/>
              <a:ext cx="2160312" cy="1063403"/>
            </a:xfrm>
            <a:custGeom>
              <a:avLst/>
              <a:gdLst/>
              <a:ahLst/>
              <a:cxnLst/>
              <a:rect r="r" b="b" t="t" l="l"/>
              <a:pathLst>
                <a:path h="1063403" w="2160312">
                  <a:moveTo>
                    <a:pt x="49504" y="0"/>
                  </a:moveTo>
                  <a:lnTo>
                    <a:pt x="2110808" y="0"/>
                  </a:lnTo>
                  <a:cubicBezTo>
                    <a:pt x="2138149" y="0"/>
                    <a:pt x="2160312" y="22163"/>
                    <a:pt x="2160312" y="49504"/>
                  </a:cubicBezTo>
                  <a:lnTo>
                    <a:pt x="2160312" y="1013900"/>
                  </a:lnTo>
                  <a:cubicBezTo>
                    <a:pt x="2160312" y="1027029"/>
                    <a:pt x="2155096" y="1039620"/>
                    <a:pt x="2145813" y="1048904"/>
                  </a:cubicBezTo>
                  <a:cubicBezTo>
                    <a:pt x="2136529" y="1058188"/>
                    <a:pt x="2123938" y="1063403"/>
                    <a:pt x="2110808" y="1063403"/>
                  </a:cubicBezTo>
                  <a:lnTo>
                    <a:pt x="49504" y="1063403"/>
                  </a:lnTo>
                  <a:cubicBezTo>
                    <a:pt x="36374" y="1063403"/>
                    <a:pt x="23783" y="1058188"/>
                    <a:pt x="14499" y="1048904"/>
                  </a:cubicBezTo>
                  <a:cubicBezTo>
                    <a:pt x="5216" y="1039620"/>
                    <a:pt x="0" y="1027029"/>
                    <a:pt x="0" y="1013900"/>
                  </a:cubicBezTo>
                  <a:lnTo>
                    <a:pt x="0" y="49504"/>
                  </a:lnTo>
                  <a:cubicBezTo>
                    <a:pt x="0" y="36374"/>
                    <a:pt x="5216" y="23783"/>
                    <a:pt x="14499" y="14499"/>
                  </a:cubicBezTo>
                  <a:cubicBezTo>
                    <a:pt x="23783" y="5216"/>
                    <a:pt x="36374" y="0"/>
                    <a:pt x="49504" y="0"/>
                  </a:cubicBezTo>
                  <a:close/>
                </a:path>
              </a:pathLst>
            </a:custGeom>
            <a:solidFill>
              <a:srgbClr val="F6F1E9"/>
            </a:solidFill>
          </p:spPr>
        </p:sp>
        <p:sp>
          <p:nvSpPr>
            <p:cNvPr name="TextBox 11" id="11"/>
            <p:cNvSpPr txBox="true"/>
            <p:nvPr/>
          </p:nvSpPr>
          <p:spPr>
            <a:xfrm>
              <a:off x="0" y="-38100"/>
              <a:ext cx="2160312" cy="110150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175474" y="1138829"/>
            <a:ext cx="998885" cy="826350"/>
          </a:xfrm>
          <a:custGeom>
            <a:avLst/>
            <a:gdLst/>
            <a:ahLst/>
            <a:cxnLst/>
            <a:rect r="r" b="b" t="t" l="l"/>
            <a:pathLst>
              <a:path h="826350" w="998885">
                <a:moveTo>
                  <a:pt x="0" y="0"/>
                </a:moveTo>
                <a:lnTo>
                  <a:pt x="998885" y="0"/>
                </a:lnTo>
                <a:lnTo>
                  <a:pt x="998885" y="826350"/>
                </a:lnTo>
                <a:lnTo>
                  <a:pt x="0" y="826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3" id="13"/>
          <p:cNvPicPr>
            <a:picLocks noChangeAspect="true"/>
          </p:cNvPicPr>
          <p:nvPr/>
        </p:nvPicPr>
        <p:blipFill>
          <a:blip r:embed="rId6"/>
          <a:srcRect l="0" t="0" r="0" b="0"/>
          <a:stretch>
            <a:fillRect/>
          </a:stretch>
        </p:blipFill>
        <p:spPr>
          <a:xfrm flipH="false" flipV="false" rot="0">
            <a:off x="6788427" y="6244590"/>
            <a:ext cx="1772979" cy="1515897"/>
          </a:xfrm>
          <a:prstGeom prst="rect">
            <a:avLst/>
          </a:prstGeom>
        </p:spPr>
      </p:pic>
      <p:sp>
        <p:nvSpPr>
          <p:cNvPr name="TextBox 14" id="14"/>
          <p:cNvSpPr txBox="true"/>
          <p:nvPr/>
        </p:nvSpPr>
        <p:spPr>
          <a:xfrm rot="0">
            <a:off x="1334178" y="2763980"/>
            <a:ext cx="6835686" cy="1990310"/>
          </a:xfrm>
          <a:prstGeom prst="rect">
            <a:avLst/>
          </a:prstGeom>
        </p:spPr>
        <p:txBody>
          <a:bodyPr anchor="t" rtlCol="false" tIns="0" lIns="0" bIns="0" rIns="0">
            <a:spAutoFit/>
          </a:bodyPr>
          <a:lstStyle/>
          <a:p>
            <a:pPr algn="l" marL="0" indent="0" lvl="0">
              <a:lnSpc>
                <a:spcPts val="3172"/>
              </a:lnSpc>
              <a:spcBef>
                <a:spcPct val="0"/>
              </a:spcBef>
            </a:pPr>
            <a:r>
              <a:rPr lang="en-US" sz="2266" spc="158">
                <a:solidFill>
                  <a:srgbClr val="000000"/>
                </a:solidFill>
                <a:latin typeface="Kollektif"/>
                <a:ea typeface="Kollektif"/>
                <a:cs typeface="Kollektif"/>
                <a:sym typeface="Kollektif"/>
              </a:rPr>
              <a:t>The development of Sequoia and Digit robots leverages cutting-edge robotics and artificial intelligence research, enabling advanced functionalities like automated storage and retrieval and bipedal mobility.</a:t>
            </a:r>
          </a:p>
        </p:txBody>
      </p:sp>
      <p:sp>
        <p:nvSpPr>
          <p:cNvPr name="TextBox 15" id="15"/>
          <p:cNvSpPr txBox="true"/>
          <p:nvPr/>
        </p:nvSpPr>
        <p:spPr>
          <a:xfrm rot="0">
            <a:off x="1118193" y="6219222"/>
            <a:ext cx="6273266" cy="3627008"/>
          </a:xfrm>
          <a:prstGeom prst="rect">
            <a:avLst/>
          </a:prstGeom>
        </p:spPr>
        <p:txBody>
          <a:bodyPr anchor="t" rtlCol="false" tIns="0" lIns="0" bIns="0" rIns="0">
            <a:spAutoFit/>
          </a:bodyPr>
          <a:lstStyle/>
          <a:p>
            <a:pPr algn="l" marL="0" indent="0" lvl="0">
              <a:lnSpc>
                <a:spcPts val="3220"/>
              </a:lnSpc>
              <a:spcBef>
                <a:spcPct val="0"/>
              </a:spcBef>
            </a:pPr>
            <a:r>
              <a:rPr lang="en-US" sz="2300" spc="161">
                <a:solidFill>
                  <a:srgbClr val="000000"/>
                </a:solidFill>
                <a:latin typeface="Kollektif"/>
                <a:ea typeface="Kollektif"/>
                <a:cs typeface="Kollektif"/>
                <a:sym typeface="Kollektif"/>
              </a:rPr>
              <a:t>Their ability to create new markets, enhance efficiency, and challenge traditional methods underscores their potential to disrupt the logistics and warehousing industry fundamentally. As more companies adopt these robots, the industry is likely to experience significant shifts in operations, labor dynamics, and competitive strategies.</a:t>
            </a:r>
          </a:p>
        </p:txBody>
      </p:sp>
      <p:sp>
        <p:nvSpPr>
          <p:cNvPr name="TextBox 16" id="16"/>
          <p:cNvSpPr txBox="true"/>
          <p:nvPr/>
        </p:nvSpPr>
        <p:spPr>
          <a:xfrm rot="0">
            <a:off x="9784868" y="7236006"/>
            <a:ext cx="7511475" cy="2241767"/>
          </a:xfrm>
          <a:prstGeom prst="rect">
            <a:avLst/>
          </a:prstGeom>
        </p:spPr>
        <p:txBody>
          <a:bodyPr anchor="t" rtlCol="false" tIns="0" lIns="0" bIns="0" rIns="0">
            <a:spAutoFit/>
          </a:bodyPr>
          <a:lstStyle/>
          <a:p>
            <a:pPr algn="l">
              <a:lnSpc>
                <a:spcPts val="3594"/>
              </a:lnSpc>
            </a:pPr>
          </a:p>
          <a:p>
            <a:pPr algn="l" marL="0" indent="0" lvl="0">
              <a:lnSpc>
                <a:spcPts val="3594"/>
              </a:lnSpc>
              <a:spcBef>
                <a:spcPct val="0"/>
              </a:spcBef>
            </a:pPr>
            <a:r>
              <a:rPr lang="en-US" sz="2567" spc="179">
                <a:solidFill>
                  <a:srgbClr val="000000"/>
                </a:solidFill>
                <a:latin typeface="Kollektif"/>
                <a:ea typeface="Kollektif"/>
                <a:cs typeface="Kollektif"/>
                <a:sym typeface="Kollektif"/>
              </a:rPr>
              <a:t>Sequoia's automated storage and retrieval systems revolutionize warehouse operations, replacing manual processes with advanced robotics.</a:t>
            </a:r>
          </a:p>
        </p:txBody>
      </p:sp>
      <p:sp>
        <p:nvSpPr>
          <p:cNvPr name="TextBox 17" id="17"/>
          <p:cNvSpPr txBox="true"/>
          <p:nvPr/>
        </p:nvSpPr>
        <p:spPr>
          <a:xfrm rot="0">
            <a:off x="1334178" y="1062629"/>
            <a:ext cx="5841296" cy="1154430"/>
          </a:xfrm>
          <a:prstGeom prst="rect">
            <a:avLst/>
          </a:prstGeom>
        </p:spPr>
        <p:txBody>
          <a:bodyPr anchor="t" rtlCol="false" tIns="0" lIns="0" bIns="0" rIns="0">
            <a:spAutoFit/>
          </a:bodyPr>
          <a:lstStyle/>
          <a:p>
            <a:pPr algn="l" marL="0" indent="0" lvl="0">
              <a:lnSpc>
                <a:spcPts val="4619"/>
              </a:lnSpc>
              <a:spcBef>
                <a:spcPct val="0"/>
              </a:spcBef>
            </a:pPr>
            <a:r>
              <a:rPr lang="en-US" sz="3299" spc="230">
                <a:solidFill>
                  <a:srgbClr val="000000"/>
                </a:solidFill>
                <a:latin typeface="Kollektif Bold"/>
                <a:ea typeface="Kollektif Bold"/>
                <a:cs typeface="Kollektif Bold"/>
                <a:sym typeface="Kollektif Bold"/>
              </a:rPr>
              <a:t>KNOWLEDGE-PUSH INNOVATION:</a:t>
            </a:r>
          </a:p>
        </p:txBody>
      </p:sp>
      <p:sp>
        <p:nvSpPr>
          <p:cNvPr name="TextBox 18" id="18"/>
          <p:cNvSpPr txBox="true"/>
          <p:nvPr/>
        </p:nvSpPr>
        <p:spPr>
          <a:xfrm rot="0">
            <a:off x="1118193" y="5671184"/>
            <a:ext cx="6371805" cy="573405"/>
          </a:xfrm>
          <a:prstGeom prst="rect">
            <a:avLst/>
          </a:prstGeom>
        </p:spPr>
        <p:txBody>
          <a:bodyPr anchor="t" rtlCol="false" tIns="0" lIns="0" bIns="0" rIns="0">
            <a:spAutoFit/>
          </a:bodyPr>
          <a:lstStyle/>
          <a:p>
            <a:pPr algn="l" marL="0" indent="0" lvl="0">
              <a:lnSpc>
                <a:spcPts val="4619"/>
              </a:lnSpc>
              <a:spcBef>
                <a:spcPct val="0"/>
              </a:spcBef>
            </a:pPr>
            <a:r>
              <a:rPr lang="en-US" sz="3299" spc="230">
                <a:solidFill>
                  <a:srgbClr val="000000"/>
                </a:solidFill>
                <a:latin typeface="Kollektif Bold"/>
                <a:ea typeface="Kollektif Bold"/>
                <a:cs typeface="Kollektif Bold"/>
                <a:sym typeface="Kollektif Bold"/>
              </a:rPr>
              <a:t>DISTRUPTIVE INNOVATION</a:t>
            </a:r>
          </a:p>
        </p:txBody>
      </p:sp>
      <p:sp>
        <p:nvSpPr>
          <p:cNvPr name="TextBox 19" id="19"/>
          <p:cNvSpPr txBox="true"/>
          <p:nvPr/>
        </p:nvSpPr>
        <p:spPr>
          <a:xfrm rot="0">
            <a:off x="10176005" y="6268594"/>
            <a:ext cx="5282945" cy="1154430"/>
          </a:xfrm>
          <a:prstGeom prst="rect">
            <a:avLst/>
          </a:prstGeom>
        </p:spPr>
        <p:txBody>
          <a:bodyPr anchor="t" rtlCol="false" tIns="0" lIns="0" bIns="0" rIns="0">
            <a:spAutoFit/>
          </a:bodyPr>
          <a:lstStyle/>
          <a:p>
            <a:pPr algn="l" marL="0" indent="0" lvl="0">
              <a:lnSpc>
                <a:spcPts val="4619"/>
              </a:lnSpc>
              <a:spcBef>
                <a:spcPct val="0"/>
              </a:spcBef>
            </a:pPr>
            <a:r>
              <a:rPr lang="en-US" sz="3299" spc="230">
                <a:solidFill>
                  <a:srgbClr val="000000"/>
                </a:solidFill>
                <a:latin typeface="Kollektif Bold"/>
                <a:ea typeface="Kollektif Bold"/>
                <a:cs typeface="Kollektif Bold"/>
                <a:sym typeface="Kollektif Bold"/>
              </a:rPr>
              <a:t>RADICAL INNOVATION</a:t>
            </a:r>
          </a:p>
        </p:txBody>
      </p:sp>
      <p:sp>
        <p:nvSpPr>
          <p:cNvPr name="TextBox 20" id="20"/>
          <p:cNvSpPr txBox="true"/>
          <p:nvPr/>
        </p:nvSpPr>
        <p:spPr>
          <a:xfrm rot="0">
            <a:off x="9144000" y="696165"/>
            <a:ext cx="7135200" cy="3863974"/>
          </a:xfrm>
          <a:prstGeom prst="rect">
            <a:avLst/>
          </a:prstGeom>
        </p:spPr>
        <p:txBody>
          <a:bodyPr anchor="t" rtlCol="false" tIns="0" lIns="0" bIns="0" rIns="0">
            <a:spAutoFit/>
          </a:bodyPr>
          <a:lstStyle/>
          <a:p>
            <a:pPr algn="l" marL="0" indent="0" lvl="0">
              <a:lnSpc>
                <a:spcPts val="9999"/>
              </a:lnSpc>
            </a:pPr>
            <a:r>
              <a:rPr lang="en-US" sz="9999" spc="499">
                <a:solidFill>
                  <a:srgbClr val="000000"/>
                </a:solidFill>
                <a:latin typeface="Disket Mono Bold"/>
                <a:ea typeface="Disket Mono Bold"/>
                <a:cs typeface="Disket Mono Bold"/>
                <a:sym typeface="Disket Mono Bold"/>
              </a:rPr>
              <a:t>Sequoia and Digit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33257" y="1729199"/>
            <a:ext cx="11213701" cy="9938143"/>
          </a:xfrm>
          <a:custGeom>
            <a:avLst/>
            <a:gdLst/>
            <a:ahLst/>
            <a:cxnLst/>
            <a:rect r="r" b="b" t="t" l="l"/>
            <a:pathLst>
              <a:path h="9938143" w="11213701">
                <a:moveTo>
                  <a:pt x="0" y="0"/>
                </a:moveTo>
                <a:lnTo>
                  <a:pt x="11213701" y="0"/>
                </a:lnTo>
                <a:lnTo>
                  <a:pt x="11213701" y="9938142"/>
                </a:lnTo>
                <a:lnTo>
                  <a:pt x="0" y="993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09306" y="4169484"/>
            <a:ext cx="8394163" cy="4827842"/>
            <a:chOff x="0" y="0"/>
            <a:chExt cx="1816931" cy="1044994"/>
          </a:xfrm>
        </p:grpSpPr>
        <p:sp>
          <p:nvSpPr>
            <p:cNvPr name="Freeform 4" id="4"/>
            <p:cNvSpPr/>
            <p:nvPr/>
          </p:nvSpPr>
          <p:spPr>
            <a:xfrm flipH="false" flipV="false" rot="0">
              <a:off x="0" y="0"/>
              <a:ext cx="1816931" cy="1044994"/>
            </a:xfrm>
            <a:custGeom>
              <a:avLst/>
              <a:gdLst/>
              <a:ahLst/>
              <a:cxnLst/>
              <a:rect r="r" b="b" t="t" l="l"/>
              <a:pathLst>
                <a:path h="1044994" w="1816931">
                  <a:moveTo>
                    <a:pt x="23057" y="0"/>
                  </a:moveTo>
                  <a:lnTo>
                    <a:pt x="1793873" y="0"/>
                  </a:lnTo>
                  <a:cubicBezTo>
                    <a:pt x="1806607" y="0"/>
                    <a:pt x="1816931" y="10323"/>
                    <a:pt x="1816931" y="23057"/>
                  </a:cubicBezTo>
                  <a:lnTo>
                    <a:pt x="1816931" y="1021937"/>
                  </a:lnTo>
                  <a:cubicBezTo>
                    <a:pt x="1816931" y="1034671"/>
                    <a:pt x="1806607" y="1044994"/>
                    <a:pt x="1793873" y="1044994"/>
                  </a:cubicBezTo>
                  <a:lnTo>
                    <a:pt x="23057" y="1044994"/>
                  </a:lnTo>
                  <a:cubicBezTo>
                    <a:pt x="10323" y="1044994"/>
                    <a:pt x="0" y="1034671"/>
                    <a:pt x="0" y="1021937"/>
                  </a:cubicBezTo>
                  <a:lnTo>
                    <a:pt x="0" y="23057"/>
                  </a:lnTo>
                  <a:cubicBezTo>
                    <a:pt x="0" y="10323"/>
                    <a:pt x="10323" y="0"/>
                    <a:pt x="23057" y="0"/>
                  </a:cubicBezTo>
                  <a:close/>
                </a:path>
              </a:pathLst>
            </a:custGeom>
            <a:solidFill>
              <a:srgbClr val="FAC213"/>
            </a:solidFill>
          </p:spPr>
        </p:sp>
        <p:sp>
          <p:nvSpPr>
            <p:cNvPr name="TextBox 5" id="5"/>
            <p:cNvSpPr txBox="true"/>
            <p:nvPr/>
          </p:nvSpPr>
          <p:spPr>
            <a:xfrm>
              <a:off x="0" y="-38100"/>
              <a:ext cx="1816931" cy="10830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8055" y="3940946"/>
            <a:ext cx="4652811" cy="5469001"/>
            <a:chOff x="0" y="0"/>
            <a:chExt cx="1391946" cy="1636119"/>
          </a:xfrm>
        </p:grpSpPr>
        <p:sp>
          <p:nvSpPr>
            <p:cNvPr name="Freeform 7" id="7"/>
            <p:cNvSpPr/>
            <p:nvPr/>
          </p:nvSpPr>
          <p:spPr>
            <a:xfrm flipH="false" flipV="false" rot="0">
              <a:off x="0" y="0"/>
              <a:ext cx="1391946" cy="1636119"/>
            </a:xfrm>
            <a:custGeom>
              <a:avLst/>
              <a:gdLst/>
              <a:ahLst/>
              <a:cxnLst/>
              <a:rect r="r" b="b" t="t" l="l"/>
              <a:pathLst>
                <a:path h="1636119" w="1391946">
                  <a:moveTo>
                    <a:pt x="41598" y="0"/>
                  </a:moveTo>
                  <a:lnTo>
                    <a:pt x="1350348" y="0"/>
                  </a:lnTo>
                  <a:cubicBezTo>
                    <a:pt x="1373322" y="0"/>
                    <a:pt x="1391946" y="18624"/>
                    <a:pt x="1391946" y="41598"/>
                  </a:cubicBezTo>
                  <a:lnTo>
                    <a:pt x="1391946" y="1594521"/>
                  </a:lnTo>
                  <a:cubicBezTo>
                    <a:pt x="1391946" y="1605553"/>
                    <a:pt x="1387563" y="1616134"/>
                    <a:pt x="1379762" y="1623935"/>
                  </a:cubicBezTo>
                  <a:cubicBezTo>
                    <a:pt x="1371961" y="1631736"/>
                    <a:pt x="1361380" y="1636119"/>
                    <a:pt x="1350348" y="1636119"/>
                  </a:cubicBezTo>
                  <a:lnTo>
                    <a:pt x="41598" y="1636119"/>
                  </a:lnTo>
                  <a:cubicBezTo>
                    <a:pt x="30566" y="1636119"/>
                    <a:pt x="19985" y="1631736"/>
                    <a:pt x="12184" y="1623935"/>
                  </a:cubicBezTo>
                  <a:cubicBezTo>
                    <a:pt x="4383" y="1616134"/>
                    <a:pt x="0" y="1605553"/>
                    <a:pt x="0" y="1594521"/>
                  </a:cubicBezTo>
                  <a:lnTo>
                    <a:pt x="0" y="41598"/>
                  </a:lnTo>
                  <a:cubicBezTo>
                    <a:pt x="0" y="30566"/>
                    <a:pt x="4383" y="19985"/>
                    <a:pt x="12184" y="12184"/>
                  </a:cubicBezTo>
                  <a:cubicBezTo>
                    <a:pt x="19985" y="4383"/>
                    <a:pt x="30566" y="0"/>
                    <a:pt x="41598" y="0"/>
                  </a:cubicBezTo>
                  <a:close/>
                </a:path>
              </a:pathLst>
            </a:custGeom>
            <a:solidFill>
              <a:srgbClr val="FF8400"/>
            </a:solidFill>
          </p:spPr>
        </p:sp>
        <p:sp>
          <p:nvSpPr>
            <p:cNvPr name="TextBox 8" id="8"/>
            <p:cNvSpPr txBox="true"/>
            <p:nvPr/>
          </p:nvSpPr>
          <p:spPr>
            <a:xfrm>
              <a:off x="0" y="-38100"/>
              <a:ext cx="1391946" cy="167421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271909" y="3872246"/>
            <a:ext cx="4843274" cy="5692875"/>
            <a:chOff x="0" y="0"/>
            <a:chExt cx="1391946" cy="1636119"/>
          </a:xfrm>
        </p:grpSpPr>
        <p:sp>
          <p:nvSpPr>
            <p:cNvPr name="Freeform 10" id="10"/>
            <p:cNvSpPr/>
            <p:nvPr/>
          </p:nvSpPr>
          <p:spPr>
            <a:xfrm flipH="false" flipV="false" rot="0">
              <a:off x="0" y="0"/>
              <a:ext cx="1391946" cy="1636119"/>
            </a:xfrm>
            <a:custGeom>
              <a:avLst/>
              <a:gdLst/>
              <a:ahLst/>
              <a:cxnLst/>
              <a:rect r="r" b="b" t="t" l="l"/>
              <a:pathLst>
                <a:path h="1636119" w="1391946">
                  <a:moveTo>
                    <a:pt x="39962" y="0"/>
                  </a:moveTo>
                  <a:lnTo>
                    <a:pt x="1351983" y="0"/>
                  </a:lnTo>
                  <a:cubicBezTo>
                    <a:pt x="1374054" y="0"/>
                    <a:pt x="1391946" y="17892"/>
                    <a:pt x="1391946" y="39962"/>
                  </a:cubicBezTo>
                  <a:lnTo>
                    <a:pt x="1391946" y="1596157"/>
                  </a:lnTo>
                  <a:cubicBezTo>
                    <a:pt x="1391946" y="1606755"/>
                    <a:pt x="1387735" y="1616920"/>
                    <a:pt x="1380241" y="1624414"/>
                  </a:cubicBezTo>
                  <a:cubicBezTo>
                    <a:pt x="1372747" y="1631909"/>
                    <a:pt x="1362582" y="1636119"/>
                    <a:pt x="1351983" y="1636119"/>
                  </a:cubicBezTo>
                  <a:lnTo>
                    <a:pt x="39962" y="1636119"/>
                  </a:lnTo>
                  <a:cubicBezTo>
                    <a:pt x="29364" y="1636119"/>
                    <a:pt x="19199" y="1631909"/>
                    <a:pt x="11705" y="1624414"/>
                  </a:cubicBezTo>
                  <a:cubicBezTo>
                    <a:pt x="4210" y="1616920"/>
                    <a:pt x="0" y="1606755"/>
                    <a:pt x="0" y="1596157"/>
                  </a:cubicBezTo>
                  <a:lnTo>
                    <a:pt x="0" y="39962"/>
                  </a:lnTo>
                  <a:cubicBezTo>
                    <a:pt x="0" y="29364"/>
                    <a:pt x="4210" y="19199"/>
                    <a:pt x="11705" y="11705"/>
                  </a:cubicBezTo>
                  <a:cubicBezTo>
                    <a:pt x="19199" y="4210"/>
                    <a:pt x="29364" y="0"/>
                    <a:pt x="39962" y="0"/>
                  </a:cubicBezTo>
                  <a:close/>
                </a:path>
              </a:pathLst>
            </a:custGeom>
            <a:solidFill>
              <a:srgbClr val="FF8400"/>
            </a:solidFill>
          </p:spPr>
        </p:sp>
        <p:sp>
          <p:nvSpPr>
            <p:cNvPr name="TextBox 11" id="11"/>
            <p:cNvSpPr txBox="true"/>
            <p:nvPr/>
          </p:nvSpPr>
          <p:spPr>
            <a:xfrm>
              <a:off x="0" y="-38100"/>
              <a:ext cx="1391946" cy="1674219"/>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0"/>
            <a:ext cx="2973164" cy="2973164"/>
          </a:xfrm>
          <a:custGeom>
            <a:avLst/>
            <a:gdLst/>
            <a:ahLst/>
            <a:cxnLst/>
            <a:rect r="r" b="b" t="t" l="l"/>
            <a:pathLst>
              <a:path h="2973164" w="2973164">
                <a:moveTo>
                  <a:pt x="0" y="0"/>
                </a:moveTo>
                <a:lnTo>
                  <a:pt x="2973164" y="0"/>
                </a:lnTo>
                <a:lnTo>
                  <a:pt x="2973164" y="2973164"/>
                </a:lnTo>
                <a:lnTo>
                  <a:pt x="0" y="2973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833154" y="3587814"/>
            <a:ext cx="1247267" cy="706265"/>
          </a:xfrm>
          <a:custGeom>
            <a:avLst/>
            <a:gdLst/>
            <a:ahLst/>
            <a:cxnLst/>
            <a:rect r="r" b="b" t="t" l="l"/>
            <a:pathLst>
              <a:path h="706265" w="1247267">
                <a:moveTo>
                  <a:pt x="0" y="0"/>
                </a:moveTo>
                <a:lnTo>
                  <a:pt x="1247268" y="0"/>
                </a:lnTo>
                <a:lnTo>
                  <a:pt x="1247268" y="706265"/>
                </a:lnTo>
                <a:lnTo>
                  <a:pt x="0" y="706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5070826" y="3079827"/>
            <a:ext cx="1271569" cy="1271569"/>
          </a:xfrm>
          <a:custGeom>
            <a:avLst/>
            <a:gdLst/>
            <a:ahLst/>
            <a:cxnLst/>
            <a:rect r="r" b="b" t="t" l="l"/>
            <a:pathLst>
              <a:path h="1271569" w="1271569">
                <a:moveTo>
                  <a:pt x="0" y="0"/>
                </a:moveTo>
                <a:lnTo>
                  <a:pt x="1271570" y="0"/>
                </a:lnTo>
                <a:lnTo>
                  <a:pt x="1271570" y="1271569"/>
                </a:lnTo>
                <a:lnTo>
                  <a:pt x="0" y="12715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5" id="15">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5027949" y="4363252"/>
            <a:ext cx="7963898" cy="4479693"/>
          </a:xfrm>
          <a:prstGeom prst="rect">
            <a:avLst/>
          </a:prstGeom>
        </p:spPr>
      </p:pic>
      <p:sp>
        <p:nvSpPr>
          <p:cNvPr name="TextBox 16" id="16"/>
          <p:cNvSpPr txBox="true"/>
          <p:nvPr/>
        </p:nvSpPr>
        <p:spPr>
          <a:xfrm rot="0">
            <a:off x="13708812" y="5355108"/>
            <a:ext cx="4138771" cy="3364390"/>
          </a:xfrm>
          <a:prstGeom prst="rect">
            <a:avLst/>
          </a:prstGeom>
        </p:spPr>
        <p:txBody>
          <a:bodyPr anchor="t" rtlCol="false" tIns="0" lIns="0" bIns="0" rIns="0">
            <a:spAutoFit/>
          </a:bodyPr>
          <a:lstStyle/>
          <a:p>
            <a:pPr algn="ctr">
              <a:lnSpc>
                <a:spcPts val="2688"/>
              </a:lnSpc>
            </a:pPr>
            <a:r>
              <a:rPr lang="en-US" sz="1920" spc="134">
                <a:solidFill>
                  <a:srgbClr val="F6F1E9"/>
                </a:solidFill>
                <a:latin typeface="Kollektif"/>
                <a:ea typeface="Kollektif"/>
                <a:cs typeface="Kollektif"/>
                <a:sym typeface="Kollektif"/>
              </a:rPr>
              <a:t>Innovators:</a:t>
            </a:r>
          </a:p>
          <a:p>
            <a:pPr algn="ctr">
              <a:lnSpc>
                <a:spcPts val="2688"/>
              </a:lnSpc>
            </a:pPr>
            <a:r>
              <a:rPr lang="en-US" sz="1920" spc="134">
                <a:solidFill>
                  <a:srgbClr val="F6F1E9"/>
                </a:solidFill>
                <a:latin typeface="Kollektif"/>
                <a:ea typeface="Kollektif"/>
                <a:cs typeface="Kollektif"/>
                <a:sym typeface="Kollektif"/>
              </a:rPr>
              <a:t>Companies willing to invest early in cutting-edge technology to gain a competitive edge.</a:t>
            </a:r>
          </a:p>
          <a:p>
            <a:pPr algn="ctr">
              <a:lnSpc>
                <a:spcPts val="2688"/>
              </a:lnSpc>
            </a:pPr>
            <a:r>
              <a:rPr lang="en-US" sz="1920" spc="134">
                <a:solidFill>
                  <a:srgbClr val="F6F1E9"/>
                </a:solidFill>
                <a:latin typeface="Kollektif"/>
                <a:ea typeface="Kollektif"/>
                <a:cs typeface="Kollektif"/>
                <a:sym typeface="Kollektif"/>
              </a:rPr>
              <a:t>Early Adopters:</a:t>
            </a:r>
          </a:p>
          <a:p>
            <a:pPr algn="ctr" marL="0" indent="0" lvl="0">
              <a:lnSpc>
                <a:spcPts val="2688"/>
              </a:lnSpc>
              <a:spcBef>
                <a:spcPct val="0"/>
              </a:spcBef>
            </a:pPr>
            <a:r>
              <a:rPr lang="en-US" sz="1920" spc="134">
                <a:solidFill>
                  <a:srgbClr val="F6F1E9"/>
                </a:solidFill>
                <a:latin typeface="Kollektif"/>
                <a:ea typeface="Kollektif"/>
                <a:cs typeface="Kollektif"/>
                <a:sym typeface="Kollektif"/>
              </a:rPr>
              <a:t>Logistics and e-commerce companies looking to optimize their warehouse operations based on proven success stories from innovators.</a:t>
            </a:r>
          </a:p>
        </p:txBody>
      </p:sp>
      <p:sp>
        <p:nvSpPr>
          <p:cNvPr name="TextBox 17" id="17"/>
          <p:cNvSpPr txBox="true"/>
          <p:nvPr/>
        </p:nvSpPr>
        <p:spPr>
          <a:xfrm rot="0">
            <a:off x="212111" y="5391090"/>
            <a:ext cx="4404698" cy="2997147"/>
          </a:xfrm>
          <a:prstGeom prst="rect">
            <a:avLst/>
          </a:prstGeom>
        </p:spPr>
        <p:txBody>
          <a:bodyPr anchor="t" rtlCol="false" tIns="0" lIns="0" bIns="0" rIns="0">
            <a:spAutoFit/>
          </a:bodyPr>
          <a:lstStyle/>
          <a:p>
            <a:pPr algn="ctr">
              <a:lnSpc>
                <a:spcPts val="2218"/>
              </a:lnSpc>
            </a:pPr>
            <a:r>
              <a:rPr lang="en-US" sz="1584" spc="110">
                <a:solidFill>
                  <a:srgbClr val="F6F1E9"/>
                </a:solidFill>
                <a:latin typeface="Kollektif Bold"/>
                <a:ea typeface="Kollektif Bold"/>
                <a:cs typeface="Kollektif Bold"/>
                <a:sym typeface="Kollektif Bold"/>
              </a:rPr>
              <a:t>Compatibility:</a:t>
            </a:r>
          </a:p>
          <a:p>
            <a:pPr algn="ctr">
              <a:lnSpc>
                <a:spcPts val="2218"/>
              </a:lnSpc>
            </a:pPr>
          </a:p>
          <a:p>
            <a:pPr algn="ctr">
              <a:lnSpc>
                <a:spcPts val="1970"/>
              </a:lnSpc>
            </a:pPr>
            <a:r>
              <a:rPr lang="en-US" sz="1407" spc="98">
                <a:solidFill>
                  <a:srgbClr val="F6F1E9"/>
                </a:solidFill>
                <a:latin typeface="Kollektif Bold"/>
                <a:ea typeface="Kollektif Bold"/>
                <a:cs typeface="Kollektif Bold"/>
                <a:sym typeface="Kollektif Bold"/>
              </a:rPr>
              <a:t>Designed to integrate with existing warehouse management systems and workflows, making them easy to incorporate into current operations.</a:t>
            </a:r>
          </a:p>
          <a:p>
            <a:pPr algn="ctr">
              <a:lnSpc>
                <a:spcPts val="1970"/>
              </a:lnSpc>
            </a:pPr>
          </a:p>
          <a:p>
            <a:pPr algn="ctr">
              <a:lnSpc>
                <a:spcPts val="1970"/>
              </a:lnSpc>
            </a:pPr>
            <a:r>
              <a:rPr lang="en-US" sz="1407" spc="98">
                <a:solidFill>
                  <a:srgbClr val="F6F1E9"/>
                </a:solidFill>
                <a:latin typeface="Kollektif Bold"/>
                <a:ea typeface="Kollektif Bold"/>
                <a:cs typeface="Kollektif Bold"/>
                <a:sym typeface="Kollektif Bold"/>
              </a:rPr>
              <a:t>Observability:</a:t>
            </a:r>
          </a:p>
          <a:p>
            <a:pPr algn="ctr">
              <a:lnSpc>
                <a:spcPts val="1970"/>
              </a:lnSpc>
            </a:pPr>
          </a:p>
          <a:p>
            <a:pPr algn="ctr" marL="0" indent="0" lvl="0">
              <a:lnSpc>
                <a:spcPts val="1970"/>
              </a:lnSpc>
              <a:spcBef>
                <a:spcPct val="0"/>
              </a:spcBef>
            </a:pPr>
            <a:r>
              <a:rPr lang="en-US" sz="1407" spc="98">
                <a:solidFill>
                  <a:srgbClr val="F6F1E9"/>
                </a:solidFill>
                <a:latin typeface="Kollektif Bold"/>
                <a:ea typeface="Kollektif Bold"/>
                <a:cs typeface="Kollektif Bold"/>
                <a:sym typeface="Kollektif Bold"/>
              </a:rPr>
              <a:t>The operational improvements and efficiency gains provided by these robots are quickly noticeable, encouraging wider adoption.</a:t>
            </a:r>
          </a:p>
        </p:txBody>
      </p:sp>
      <p:sp>
        <p:nvSpPr>
          <p:cNvPr name="TextBox 18" id="18"/>
          <p:cNvSpPr txBox="true"/>
          <p:nvPr/>
        </p:nvSpPr>
        <p:spPr>
          <a:xfrm rot="0">
            <a:off x="749894" y="4422259"/>
            <a:ext cx="3496886" cy="611960"/>
          </a:xfrm>
          <a:prstGeom prst="rect">
            <a:avLst/>
          </a:prstGeom>
        </p:spPr>
        <p:txBody>
          <a:bodyPr anchor="t" rtlCol="false" tIns="0" lIns="0" bIns="0" rIns="0">
            <a:spAutoFit/>
          </a:bodyPr>
          <a:lstStyle/>
          <a:p>
            <a:pPr algn="ctr" marL="0" indent="0" lvl="0">
              <a:lnSpc>
                <a:spcPts val="2465"/>
              </a:lnSpc>
              <a:spcBef>
                <a:spcPct val="0"/>
              </a:spcBef>
            </a:pPr>
            <a:r>
              <a:rPr lang="en-US" sz="1761" spc="123">
                <a:solidFill>
                  <a:srgbClr val="F6F1E9"/>
                </a:solidFill>
                <a:latin typeface="Kollektif Bold"/>
                <a:ea typeface="Kollektif Bold"/>
                <a:cs typeface="Kollektif Bold"/>
                <a:sym typeface="Kollektif Bold"/>
              </a:rPr>
              <a:t>FACTORS THAT INFLUENCE ADOPTION:</a:t>
            </a:r>
          </a:p>
        </p:txBody>
      </p:sp>
      <p:sp>
        <p:nvSpPr>
          <p:cNvPr name="TextBox 19" id="19"/>
          <p:cNvSpPr txBox="true"/>
          <p:nvPr/>
        </p:nvSpPr>
        <p:spPr>
          <a:xfrm rot="0">
            <a:off x="13708812" y="4534480"/>
            <a:ext cx="3939283" cy="705869"/>
          </a:xfrm>
          <a:prstGeom prst="rect">
            <a:avLst/>
          </a:prstGeom>
        </p:spPr>
        <p:txBody>
          <a:bodyPr anchor="t" rtlCol="false" tIns="0" lIns="0" bIns="0" rIns="0">
            <a:spAutoFit/>
          </a:bodyPr>
          <a:lstStyle/>
          <a:p>
            <a:pPr algn="ctr" marL="0" indent="0" lvl="0">
              <a:lnSpc>
                <a:spcPts val="2828"/>
              </a:lnSpc>
              <a:spcBef>
                <a:spcPct val="0"/>
              </a:spcBef>
            </a:pPr>
            <a:r>
              <a:rPr lang="en-US" sz="2020" spc="141">
                <a:solidFill>
                  <a:srgbClr val="F6F1E9"/>
                </a:solidFill>
                <a:latin typeface="Kollektif Bold"/>
                <a:ea typeface="Kollektif Bold"/>
                <a:cs typeface="Kollektif Bold"/>
                <a:sym typeface="Kollektif Bold"/>
              </a:rPr>
              <a:t>INNOVATION ADOPTER CATEGORIES</a:t>
            </a:r>
          </a:p>
        </p:txBody>
      </p:sp>
      <p:sp>
        <p:nvSpPr>
          <p:cNvPr name="TextBox 20" id="20"/>
          <p:cNvSpPr txBox="true"/>
          <p:nvPr/>
        </p:nvSpPr>
        <p:spPr>
          <a:xfrm rot="0">
            <a:off x="516275" y="502396"/>
            <a:ext cx="17301596" cy="2577431"/>
          </a:xfrm>
          <a:prstGeom prst="rect">
            <a:avLst/>
          </a:prstGeom>
        </p:spPr>
        <p:txBody>
          <a:bodyPr anchor="t" rtlCol="false" tIns="0" lIns="0" bIns="0" rIns="0">
            <a:spAutoFit/>
          </a:bodyPr>
          <a:lstStyle/>
          <a:p>
            <a:pPr algn="ctr" marL="0" indent="0" lvl="0">
              <a:lnSpc>
                <a:spcPts val="6685"/>
              </a:lnSpc>
            </a:pPr>
            <a:r>
              <a:rPr lang="en-US" sz="6685" spc="334">
                <a:solidFill>
                  <a:srgbClr val="000000"/>
                </a:solidFill>
                <a:latin typeface="Disket Mono Bold"/>
                <a:ea typeface="Disket Mono Bold"/>
                <a:cs typeface="Disket Mono Bold"/>
                <a:sym typeface="Disket Mono Bold"/>
              </a:rPr>
              <a:t>Adoption Factors and Adopter Categories for Sequoia and Digit</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5237" y="-946556"/>
            <a:ext cx="3966814" cy="3950512"/>
          </a:xfrm>
          <a:custGeom>
            <a:avLst/>
            <a:gdLst/>
            <a:ahLst/>
            <a:cxnLst/>
            <a:rect r="r" b="b" t="t" l="l"/>
            <a:pathLst>
              <a:path h="3950512" w="3966814">
                <a:moveTo>
                  <a:pt x="0" y="0"/>
                </a:moveTo>
                <a:lnTo>
                  <a:pt x="3966815" y="0"/>
                </a:lnTo>
                <a:lnTo>
                  <a:pt x="3966815" y="3950512"/>
                </a:lnTo>
                <a:lnTo>
                  <a:pt x="0" y="395051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06337">
            <a:off x="-1347684" y="6510826"/>
            <a:ext cx="7963692" cy="5494948"/>
          </a:xfrm>
          <a:custGeom>
            <a:avLst/>
            <a:gdLst/>
            <a:ahLst/>
            <a:cxnLst/>
            <a:rect r="r" b="b" t="t" l="l"/>
            <a:pathLst>
              <a:path h="5494948" w="7963692">
                <a:moveTo>
                  <a:pt x="7963693" y="0"/>
                </a:moveTo>
                <a:lnTo>
                  <a:pt x="0" y="0"/>
                </a:lnTo>
                <a:lnTo>
                  <a:pt x="0" y="5494948"/>
                </a:lnTo>
                <a:lnTo>
                  <a:pt x="7963693" y="5494948"/>
                </a:lnTo>
                <a:lnTo>
                  <a:pt x="79636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131578" y="693170"/>
            <a:ext cx="7958881" cy="1079501"/>
          </a:xfrm>
          <a:prstGeom prst="rect">
            <a:avLst/>
          </a:prstGeom>
        </p:spPr>
        <p:txBody>
          <a:bodyPr anchor="t" rtlCol="false" tIns="0" lIns="0" bIns="0" rIns="0">
            <a:spAutoFit/>
          </a:bodyPr>
          <a:lstStyle/>
          <a:p>
            <a:pPr algn="l" marL="0" indent="0" lvl="0">
              <a:lnSpc>
                <a:spcPts val="8000"/>
              </a:lnSpc>
            </a:pPr>
            <a:r>
              <a:rPr lang="en-US" sz="8000" spc="400">
                <a:solidFill>
                  <a:srgbClr val="000000"/>
                </a:solidFill>
                <a:latin typeface="Disket Mono Bold"/>
                <a:ea typeface="Disket Mono Bold"/>
                <a:cs typeface="Disket Mono Bold"/>
                <a:sym typeface="Disket Mono Bold"/>
              </a:rPr>
              <a:t>Source</a:t>
            </a:r>
          </a:p>
        </p:txBody>
      </p:sp>
      <p:sp>
        <p:nvSpPr>
          <p:cNvPr name="TextBox 5" id="5"/>
          <p:cNvSpPr txBox="true"/>
          <p:nvPr/>
        </p:nvSpPr>
        <p:spPr>
          <a:xfrm rot="0">
            <a:off x="164812" y="3444095"/>
            <a:ext cx="16309378" cy="3521075"/>
          </a:xfrm>
          <a:prstGeom prst="rect">
            <a:avLst/>
          </a:prstGeom>
        </p:spPr>
        <p:txBody>
          <a:bodyPr anchor="t" rtlCol="false" tIns="0" lIns="0" bIns="0" rIns="0">
            <a:spAutoFit/>
          </a:bodyPr>
          <a:lstStyle/>
          <a:p>
            <a:pPr algn="l">
              <a:lnSpc>
                <a:spcPts val="2800"/>
              </a:lnSpc>
            </a:pPr>
            <a:r>
              <a:rPr lang="en-US" sz="2000" spc="140">
                <a:solidFill>
                  <a:srgbClr val="000000"/>
                </a:solidFill>
                <a:latin typeface="Kollektif"/>
                <a:ea typeface="Kollektif"/>
                <a:cs typeface="Kollektif"/>
                <a:sym typeface="Kollektif"/>
              </a:rPr>
              <a:t>https://aws.amazon.com/lambda/?nc1=h_ls</a:t>
            </a:r>
          </a:p>
          <a:p>
            <a:pPr algn="l">
              <a:lnSpc>
                <a:spcPts val="2800"/>
              </a:lnSpc>
            </a:pPr>
            <a:r>
              <a:rPr lang="en-US" sz="2000" spc="140">
                <a:solidFill>
                  <a:srgbClr val="000000"/>
                </a:solidFill>
                <a:latin typeface="Kollektif"/>
                <a:ea typeface="Kollektif"/>
                <a:cs typeface="Kollektif"/>
                <a:sym typeface="Kollektif"/>
              </a:rPr>
              <a:t>https://aws.amazon.com/outposts/</a:t>
            </a:r>
          </a:p>
          <a:p>
            <a:pPr algn="l">
              <a:lnSpc>
                <a:spcPts val="2800"/>
              </a:lnSpc>
            </a:pPr>
            <a:r>
              <a:rPr lang="en-US" sz="2000" spc="140">
                <a:solidFill>
                  <a:srgbClr val="000000"/>
                </a:solidFill>
                <a:latin typeface="Kollektif"/>
                <a:ea typeface="Kollektif"/>
                <a:cs typeface="Kollektif"/>
                <a:sym typeface="Kollektif"/>
              </a:rPr>
              <a:t>https://aws.amazon.com/autoscaling/pricing/</a:t>
            </a:r>
          </a:p>
          <a:p>
            <a:pPr algn="l">
              <a:lnSpc>
                <a:spcPts val="2800"/>
              </a:lnSpc>
            </a:pPr>
            <a:r>
              <a:rPr lang="en-US" sz="2000" spc="140">
                <a:solidFill>
                  <a:srgbClr val="000000"/>
                </a:solidFill>
                <a:latin typeface="Kollektif"/>
                <a:ea typeface="Kollektif"/>
                <a:cs typeface="Kollektif"/>
                <a:sym typeface="Kollektif"/>
              </a:rPr>
              <a:t>https://aws.amazon.com/sagemaker/</a:t>
            </a:r>
          </a:p>
          <a:p>
            <a:pPr algn="l">
              <a:lnSpc>
                <a:spcPts val="2800"/>
              </a:lnSpc>
            </a:pPr>
            <a:r>
              <a:rPr lang="en-US" sz="2000" spc="140">
                <a:solidFill>
                  <a:srgbClr val="000000"/>
                </a:solidFill>
                <a:latin typeface="Kollektif"/>
                <a:ea typeface="Kollektif"/>
                <a:cs typeface="Kollektif"/>
                <a:sym typeface="Kollektif"/>
              </a:rPr>
              <a:t>https://www.statista.com/statistics/967365/worldwide-cloud-infrastructure-services-market-share-vendor/</a:t>
            </a:r>
          </a:p>
          <a:p>
            <a:pPr algn="l">
              <a:lnSpc>
                <a:spcPts val="2800"/>
              </a:lnSpc>
            </a:pPr>
            <a:r>
              <a:rPr lang="en-US" sz="2000" spc="140">
                <a:solidFill>
                  <a:srgbClr val="000000"/>
                </a:solidFill>
                <a:latin typeface="Kollektif"/>
                <a:ea typeface="Kollektif"/>
                <a:cs typeface="Kollektif"/>
                <a:sym typeface="Kollektif"/>
              </a:rPr>
              <a:t>https://www.youtube.com/watch?v=hBY-RS8sxik</a:t>
            </a:r>
          </a:p>
          <a:p>
            <a:pPr algn="l">
              <a:lnSpc>
                <a:spcPts val="2800"/>
              </a:lnSpc>
            </a:pPr>
            <a:r>
              <a:rPr lang="en-US" sz="2000" spc="140">
                <a:solidFill>
                  <a:srgbClr val="000000"/>
                </a:solidFill>
                <a:latin typeface="Kollektif"/>
                <a:ea typeface="Kollektif"/>
                <a:cs typeface="Kollektif"/>
                <a:sym typeface="Kollektif"/>
              </a:rPr>
              <a:t>https://www.statista.com/chart/23943/share-of-us-adults-who-own-smart-speakers/</a:t>
            </a:r>
          </a:p>
          <a:p>
            <a:pPr algn="l">
              <a:lnSpc>
                <a:spcPts val="2800"/>
              </a:lnSpc>
            </a:pPr>
            <a:r>
              <a:rPr lang="en-US" sz="2000" spc="140">
                <a:solidFill>
                  <a:srgbClr val="000000"/>
                </a:solidFill>
                <a:latin typeface="Kollektif"/>
                <a:ea typeface="Kollektif"/>
                <a:cs typeface="Kollektif"/>
                <a:sym typeface="Kollektif"/>
              </a:rPr>
              <a:t>https://www.aboutamazon.com/news/operations/amazon-introduces-new-robotics-solutions</a:t>
            </a:r>
          </a:p>
          <a:p>
            <a:pPr algn="l">
              <a:lnSpc>
                <a:spcPts val="2800"/>
              </a:lnSpc>
            </a:pPr>
            <a:r>
              <a:rPr lang="en-US" sz="2000" spc="140">
                <a:solidFill>
                  <a:srgbClr val="000000"/>
                </a:solidFill>
                <a:latin typeface="Kollektif"/>
                <a:ea typeface="Kollektif"/>
                <a:cs typeface="Kollektif"/>
                <a:sym typeface="Kollektif"/>
              </a:rPr>
              <a:t>https://intuji.com/the-tech-behind-amazon-alexa/</a:t>
            </a:r>
          </a:p>
          <a:p>
            <a:pPr algn="l" marL="0" indent="0" lvl="0">
              <a:lnSpc>
                <a:spcPts val="28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323"/>
        </a:solidFill>
      </p:bgPr>
    </p:bg>
    <p:spTree>
      <p:nvGrpSpPr>
        <p:cNvPr id="1" name=""/>
        <p:cNvGrpSpPr/>
        <p:nvPr/>
      </p:nvGrpSpPr>
      <p:grpSpPr>
        <a:xfrm>
          <a:off x="0" y="0"/>
          <a:ext cx="0" cy="0"/>
          <a:chOff x="0" y="0"/>
          <a:chExt cx="0" cy="0"/>
        </a:xfrm>
      </p:grpSpPr>
      <p:sp>
        <p:nvSpPr>
          <p:cNvPr name="Freeform 2" id="2"/>
          <p:cNvSpPr/>
          <p:nvPr/>
        </p:nvSpPr>
        <p:spPr>
          <a:xfrm flipH="false" flipV="false" rot="-1728244">
            <a:off x="-2059564" y="4042020"/>
            <a:ext cx="5357252" cy="3696504"/>
          </a:xfrm>
          <a:custGeom>
            <a:avLst/>
            <a:gdLst/>
            <a:ahLst/>
            <a:cxnLst/>
            <a:rect r="r" b="b" t="t" l="l"/>
            <a:pathLst>
              <a:path h="3696504" w="5357252">
                <a:moveTo>
                  <a:pt x="0" y="0"/>
                </a:moveTo>
                <a:lnTo>
                  <a:pt x="5357252" y="0"/>
                </a:lnTo>
                <a:lnTo>
                  <a:pt x="5357252" y="3696504"/>
                </a:lnTo>
                <a:lnTo>
                  <a:pt x="0" y="3696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17505" y="-1963696"/>
            <a:ext cx="6443060" cy="5710162"/>
          </a:xfrm>
          <a:custGeom>
            <a:avLst/>
            <a:gdLst/>
            <a:ahLst/>
            <a:cxnLst/>
            <a:rect r="r" b="b" t="t" l="l"/>
            <a:pathLst>
              <a:path h="5710162" w="6443060">
                <a:moveTo>
                  <a:pt x="0" y="0"/>
                </a:moveTo>
                <a:lnTo>
                  <a:pt x="6443060" y="0"/>
                </a:lnTo>
                <a:lnTo>
                  <a:pt x="6443060" y="5710162"/>
                </a:lnTo>
                <a:lnTo>
                  <a:pt x="0" y="571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9145" y="1147812"/>
            <a:ext cx="15809711" cy="7991377"/>
            <a:chOff x="0" y="0"/>
            <a:chExt cx="4163874" cy="2104725"/>
          </a:xfrm>
        </p:grpSpPr>
        <p:sp>
          <p:nvSpPr>
            <p:cNvPr name="Freeform 5" id="5"/>
            <p:cNvSpPr/>
            <p:nvPr/>
          </p:nvSpPr>
          <p:spPr>
            <a:xfrm flipH="false" flipV="false" rot="0">
              <a:off x="0" y="0"/>
              <a:ext cx="4163875" cy="2104725"/>
            </a:xfrm>
            <a:custGeom>
              <a:avLst/>
              <a:gdLst/>
              <a:ahLst/>
              <a:cxnLst/>
              <a:rect r="r" b="b" t="t" l="l"/>
              <a:pathLst>
                <a:path h="2104725" w="4163875">
                  <a:moveTo>
                    <a:pt x="31340" y="0"/>
                  </a:moveTo>
                  <a:lnTo>
                    <a:pt x="4132534" y="0"/>
                  </a:lnTo>
                  <a:cubicBezTo>
                    <a:pt x="4149843" y="0"/>
                    <a:pt x="4163875" y="14032"/>
                    <a:pt x="4163875" y="31340"/>
                  </a:cubicBezTo>
                  <a:lnTo>
                    <a:pt x="4163875" y="2073384"/>
                  </a:lnTo>
                  <a:cubicBezTo>
                    <a:pt x="4163875" y="2081696"/>
                    <a:pt x="4160573" y="2089668"/>
                    <a:pt x="4154695" y="2095545"/>
                  </a:cubicBezTo>
                  <a:cubicBezTo>
                    <a:pt x="4148818" y="2101423"/>
                    <a:pt x="4140846" y="2104725"/>
                    <a:pt x="4132534" y="2104725"/>
                  </a:cubicBezTo>
                  <a:lnTo>
                    <a:pt x="31340" y="2104725"/>
                  </a:lnTo>
                  <a:cubicBezTo>
                    <a:pt x="14032" y="2104725"/>
                    <a:pt x="0" y="2090693"/>
                    <a:pt x="0" y="2073384"/>
                  </a:cubicBezTo>
                  <a:lnTo>
                    <a:pt x="0" y="31340"/>
                  </a:lnTo>
                  <a:cubicBezTo>
                    <a:pt x="0" y="14032"/>
                    <a:pt x="14032" y="0"/>
                    <a:pt x="31340" y="0"/>
                  </a:cubicBezTo>
                  <a:close/>
                </a:path>
              </a:pathLst>
            </a:custGeom>
            <a:solidFill>
              <a:srgbClr val="F6F1E9"/>
            </a:solidFill>
            <a:ln cap="rnd">
              <a:noFill/>
              <a:prstDash val="solid"/>
              <a:round/>
            </a:ln>
          </p:spPr>
        </p:sp>
        <p:sp>
          <p:nvSpPr>
            <p:cNvPr name="TextBox 6" id="6"/>
            <p:cNvSpPr txBox="true"/>
            <p:nvPr/>
          </p:nvSpPr>
          <p:spPr>
            <a:xfrm>
              <a:off x="0" y="-38100"/>
              <a:ext cx="4163874" cy="21428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507804" y="2980095"/>
            <a:ext cx="4017239" cy="4017239"/>
          </a:xfrm>
          <a:custGeom>
            <a:avLst/>
            <a:gdLst/>
            <a:ahLst/>
            <a:cxnLst/>
            <a:rect r="r" b="b" t="t" l="l"/>
            <a:pathLst>
              <a:path h="4017239" w="4017239">
                <a:moveTo>
                  <a:pt x="0" y="0"/>
                </a:moveTo>
                <a:lnTo>
                  <a:pt x="4017239" y="0"/>
                </a:lnTo>
                <a:lnTo>
                  <a:pt x="4017239" y="4017239"/>
                </a:lnTo>
                <a:lnTo>
                  <a:pt x="0" y="4017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58276" y="563470"/>
            <a:ext cx="2649442" cy="2649442"/>
          </a:xfrm>
          <a:custGeom>
            <a:avLst/>
            <a:gdLst/>
            <a:ahLst/>
            <a:cxnLst/>
            <a:rect r="r" b="b" t="t" l="l"/>
            <a:pathLst>
              <a:path h="2649442" w="2649442">
                <a:moveTo>
                  <a:pt x="0" y="0"/>
                </a:moveTo>
                <a:lnTo>
                  <a:pt x="2649442" y="0"/>
                </a:lnTo>
                <a:lnTo>
                  <a:pt x="2649442" y="2649442"/>
                </a:lnTo>
                <a:lnTo>
                  <a:pt x="0" y="2649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19062" y="6778928"/>
            <a:ext cx="2327870" cy="3062987"/>
          </a:xfrm>
          <a:custGeom>
            <a:avLst/>
            <a:gdLst/>
            <a:ahLst/>
            <a:cxnLst/>
            <a:rect r="r" b="b" t="t" l="l"/>
            <a:pathLst>
              <a:path h="3062987" w="2327870">
                <a:moveTo>
                  <a:pt x="0" y="0"/>
                </a:moveTo>
                <a:lnTo>
                  <a:pt x="2327870" y="0"/>
                </a:lnTo>
                <a:lnTo>
                  <a:pt x="2327870" y="3062987"/>
                </a:lnTo>
                <a:lnTo>
                  <a:pt x="0" y="30629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58195" y="7872221"/>
            <a:ext cx="5072377" cy="1617525"/>
          </a:xfrm>
          <a:custGeom>
            <a:avLst/>
            <a:gdLst/>
            <a:ahLst/>
            <a:cxnLst/>
            <a:rect r="r" b="b" t="t" l="l"/>
            <a:pathLst>
              <a:path h="1617525" w="5072377">
                <a:moveTo>
                  <a:pt x="0" y="0"/>
                </a:moveTo>
                <a:lnTo>
                  <a:pt x="5072377" y="0"/>
                </a:lnTo>
                <a:lnTo>
                  <a:pt x="5072377" y="1617525"/>
                </a:lnTo>
                <a:lnTo>
                  <a:pt x="0" y="16175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2990856" y="6053056"/>
            <a:ext cx="5297144" cy="4314765"/>
          </a:xfrm>
          <a:custGeom>
            <a:avLst/>
            <a:gdLst/>
            <a:ahLst/>
            <a:cxnLst/>
            <a:rect r="r" b="b" t="t" l="l"/>
            <a:pathLst>
              <a:path h="4314765" w="5297144">
                <a:moveTo>
                  <a:pt x="0" y="0"/>
                </a:moveTo>
                <a:lnTo>
                  <a:pt x="5297144" y="0"/>
                </a:lnTo>
                <a:lnTo>
                  <a:pt x="5297144" y="4314765"/>
                </a:lnTo>
                <a:lnTo>
                  <a:pt x="0" y="43147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553044" y="4462544"/>
            <a:ext cx="15181913" cy="1590513"/>
          </a:xfrm>
          <a:prstGeom prst="rect">
            <a:avLst/>
          </a:prstGeom>
        </p:spPr>
        <p:txBody>
          <a:bodyPr anchor="t" rtlCol="false" tIns="0" lIns="0" bIns="0" rIns="0">
            <a:spAutoFit/>
          </a:bodyPr>
          <a:lstStyle/>
          <a:p>
            <a:pPr algn="ctr" marL="0" indent="0" lvl="0">
              <a:lnSpc>
                <a:spcPts val="11999"/>
              </a:lnSpc>
            </a:pPr>
            <a:r>
              <a:rPr lang="en-US" sz="11999" spc="599">
                <a:solidFill>
                  <a:srgbClr val="000000"/>
                </a:solidFill>
                <a:latin typeface="Disket Mono Bold"/>
                <a:ea typeface="Disket Mono Bold"/>
                <a:cs typeface="Disket Mono Bold"/>
                <a:sym typeface="Disket Mon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0"/>
            <a:ext cx="10646313" cy="10287000"/>
          </a:xfrm>
          <a:custGeom>
            <a:avLst/>
            <a:gdLst/>
            <a:ahLst/>
            <a:cxnLst/>
            <a:rect r="r" b="b" t="t" l="l"/>
            <a:pathLst>
              <a:path h="10287000" w="10646313">
                <a:moveTo>
                  <a:pt x="0" y="0"/>
                </a:moveTo>
                <a:lnTo>
                  <a:pt x="10646313" y="0"/>
                </a:lnTo>
                <a:lnTo>
                  <a:pt x="10646313" y="10287000"/>
                </a:lnTo>
                <a:lnTo>
                  <a:pt x="0" y="10287000"/>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30056" y="2301860"/>
            <a:ext cx="6074201" cy="5683281"/>
            <a:chOff x="0" y="0"/>
            <a:chExt cx="812800" cy="760490"/>
          </a:xfrm>
        </p:grpSpPr>
        <p:sp>
          <p:nvSpPr>
            <p:cNvPr name="Freeform 4" id="4"/>
            <p:cNvSpPr/>
            <p:nvPr/>
          </p:nvSpPr>
          <p:spPr>
            <a:xfrm flipH="false" flipV="false" rot="0">
              <a:off x="0" y="0"/>
              <a:ext cx="812800" cy="760490"/>
            </a:xfrm>
            <a:custGeom>
              <a:avLst/>
              <a:gdLst/>
              <a:ahLst/>
              <a:cxnLst/>
              <a:rect r="r" b="b" t="t" l="l"/>
              <a:pathLst>
                <a:path h="760490" w="812800">
                  <a:moveTo>
                    <a:pt x="36962" y="0"/>
                  </a:moveTo>
                  <a:lnTo>
                    <a:pt x="775838" y="0"/>
                  </a:lnTo>
                  <a:cubicBezTo>
                    <a:pt x="785641" y="0"/>
                    <a:pt x="795042" y="3894"/>
                    <a:pt x="801974" y="10826"/>
                  </a:cubicBezTo>
                  <a:cubicBezTo>
                    <a:pt x="808906" y="17758"/>
                    <a:pt x="812800" y="27159"/>
                    <a:pt x="812800" y="36962"/>
                  </a:cubicBezTo>
                  <a:lnTo>
                    <a:pt x="812800" y="723528"/>
                  </a:lnTo>
                  <a:cubicBezTo>
                    <a:pt x="812800" y="733331"/>
                    <a:pt x="808906" y="742733"/>
                    <a:pt x="801974" y="749664"/>
                  </a:cubicBezTo>
                  <a:cubicBezTo>
                    <a:pt x="795042" y="756596"/>
                    <a:pt x="785641" y="760490"/>
                    <a:pt x="775838" y="760490"/>
                  </a:cubicBezTo>
                  <a:lnTo>
                    <a:pt x="36962" y="760490"/>
                  </a:lnTo>
                  <a:cubicBezTo>
                    <a:pt x="16549" y="760490"/>
                    <a:pt x="0" y="743942"/>
                    <a:pt x="0" y="723528"/>
                  </a:cubicBezTo>
                  <a:lnTo>
                    <a:pt x="0" y="36962"/>
                  </a:lnTo>
                  <a:cubicBezTo>
                    <a:pt x="0" y="27159"/>
                    <a:pt x="3894" y="17758"/>
                    <a:pt x="10826" y="10826"/>
                  </a:cubicBezTo>
                  <a:cubicBezTo>
                    <a:pt x="17758" y="3894"/>
                    <a:pt x="27159" y="0"/>
                    <a:pt x="36962" y="0"/>
                  </a:cubicBezTo>
                  <a:close/>
                </a:path>
              </a:pathLst>
            </a:custGeom>
            <a:blipFill>
              <a:blip r:embed="rId4"/>
              <a:stretch>
                <a:fillRect l="0" t="-3439" r="0" b="-3439"/>
              </a:stretch>
            </a:blipFill>
            <a:ln w="266700" cap="rnd">
              <a:solidFill>
                <a:srgbClr val="F6F1E9"/>
              </a:solidFill>
              <a:prstDash val="solid"/>
              <a:round/>
            </a:ln>
          </p:spPr>
        </p:sp>
      </p:grpSp>
      <p:sp>
        <p:nvSpPr>
          <p:cNvPr name="Freeform 5" id="5"/>
          <p:cNvSpPr/>
          <p:nvPr/>
        </p:nvSpPr>
        <p:spPr>
          <a:xfrm flipH="false" flipV="false" rot="0">
            <a:off x="-524461" y="918097"/>
            <a:ext cx="3966814" cy="3950512"/>
          </a:xfrm>
          <a:custGeom>
            <a:avLst/>
            <a:gdLst/>
            <a:ahLst/>
            <a:cxnLst/>
            <a:rect r="r" b="b" t="t" l="l"/>
            <a:pathLst>
              <a:path h="3950512" w="3966814">
                <a:moveTo>
                  <a:pt x="0" y="0"/>
                </a:moveTo>
                <a:lnTo>
                  <a:pt x="3966815" y="0"/>
                </a:lnTo>
                <a:lnTo>
                  <a:pt x="3966815" y="3950513"/>
                </a:lnTo>
                <a:lnTo>
                  <a:pt x="0" y="3950513"/>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906337">
            <a:off x="-1347684" y="6510826"/>
            <a:ext cx="7963692" cy="5494948"/>
          </a:xfrm>
          <a:custGeom>
            <a:avLst/>
            <a:gdLst/>
            <a:ahLst/>
            <a:cxnLst/>
            <a:rect r="r" b="b" t="t" l="l"/>
            <a:pathLst>
              <a:path h="5494948" w="7963692">
                <a:moveTo>
                  <a:pt x="7963693" y="0"/>
                </a:moveTo>
                <a:lnTo>
                  <a:pt x="0" y="0"/>
                </a:lnTo>
                <a:lnTo>
                  <a:pt x="0" y="5494948"/>
                </a:lnTo>
                <a:lnTo>
                  <a:pt x="7963693" y="5494948"/>
                </a:lnTo>
                <a:lnTo>
                  <a:pt x="796369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542428" y="291782"/>
            <a:ext cx="2601572" cy="2601572"/>
          </a:xfrm>
          <a:custGeom>
            <a:avLst/>
            <a:gdLst/>
            <a:ahLst/>
            <a:cxnLst/>
            <a:rect r="r" b="b" t="t" l="l"/>
            <a:pathLst>
              <a:path h="2601572" w="2601572">
                <a:moveTo>
                  <a:pt x="0" y="0"/>
                </a:moveTo>
                <a:lnTo>
                  <a:pt x="2601572" y="0"/>
                </a:lnTo>
                <a:lnTo>
                  <a:pt x="2601572" y="2601571"/>
                </a:lnTo>
                <a:lnTo>
                  <a:pt x="0" y="2601571"/>
                </a:lnTo>
                <a:lnTo>
                  <a:pt x="0" y="0"/>
                </a:lnTo>
                <a:close/>
              </a:path>
            </a:pathLst>
          </a:custGeom>
          <a:blipFill>
            <a:blip r:embed="rId9"/>
            <a:stretch>
              <a:fillRect l="0" t="0" r="0" b="0"/>
            </a:stretch>
          </a:blipFill>
        </p:spPr>
      </p:sp>
      <p:sp>
        <p:nvSpPr>
          <p:cNvPr name="TextBox 8" id="8"/>
          <p:cNvSpPr txBox="true"/>
          <p:nvPr/>
        </p:nvSpPr>
        <p:spPr>
          <a:xfrm rot="0">
            <a:off x="707232" y="3481247"/>
            <a:ext cx="7958881" cy="1009665"/>
          </a:xfrm>
          <a:prstGeom prst="rect">
            <a:avLst/>
          </a:prstGeom>
        </p:spPr>
        <p:txBody>
          <a:bodyPr anchor="t" rtlCol="false" tIns="0" lIns="0" bIns="0" rIns="0">
            <a:spAutoFit/>
          </a:bodyPr>
          <a:lstStyle/>
          <a:p>
            <a:pPr algn="l" marL="0" indent="0" lvl="0">
              <a:lnSpc>
                <a:spcPts val="7500"/>
              </a:lnSpc>
            </a:pPr>
            <a:r>
              <a:rPr lang="en-US" sz="7500" spc="375">
                <a:solidFill>
                  <a:srgbClr val="000000"/>
                </a:solidFill>
                <a:latin typeface="Disket Mono Bold"/>
                <a:ea typeface="Disket Mono Bold"/>
                <a:cs typeface="Disket Mono Bold"/>
                <a:sym typeface="Disket Mono Bold"/>
              </a:rPr>
              <a:t>INNOVATIONS</a:t>
            </a:r>
          </a:p>
        </p:txBody>
      </p:sp>
      <p:sp>
        <p:nvSpPr>
          <p:cNvPr name="TextBox 9" id="9"/>
          <p:cNvSpPr txBox="true"/>
          <p:nvPr/>
        </p:nvSpPr>
        <p:spPr>
          <a:xfrm rot="0">
            <a:off x="707232" y="5018232"/>
            <a:ext cx="7958881" cy="1481455"/>
          </a:xfrm>
          <a:prstGeom prst="rect">
            <a:avLst/>
          </a:prstGeom>
        </p:spPr>
        <p:txBody>
          <a:bodyPr anchor="t" rtlCol="false" tIns="0" lIns="0" bIns="0" rIns="0">
            <a:spAutoFit/>
          </a:bodyPr>
          <a:lstStyle/>
          <a:p>
            <a:pPr algn="l" marL="604519" indent="-302260" lvl="1">
              <a:lnSpc>
                <a:spcPts val="3919"/>
              </a:lnSpc>
              <a:buFont typeface="Arial"/>
              <a:buChar char="•"/>
            </a:pPr>
            <a:r>
              <a:rPr lang="en-US" sz="2799" spc="195">
                <a:solidFill>
                  <a:srgbClr val="000000"/>
                </a:solidFill>
                <a:latin typeface="Kollektif"/>
                <a:ea typeface="Kollektif"/>
                <a:cs typeface="Kollektif"/>
                <a:sym typeface="Kollektif"/>
              </a:rPr>
              <a:t>Amazon Web Service (AWS)</a:t>
            </a:r>
          </a:p>
          <a:p>
            <a:pPr algn="l" marL="604519" indent="-302260" lvl="1">
              <a:lnSpc>
                <a:spcPts val="3919"/>
              </a:lnSpc>
              <a:buFont typeface="Arial"/>
              <a:buChar char="•"/>
            </a:pPr>
            <a:r>
              <a:rPr lang="en-US" sz="2799" spc="195">
                <a:solidFill>
                  <a:srgbClr val="000000"/>
                </a:solidFill>
                <a:latin typeface="Kollektif"/>
                <a:ea typeface="Kollektif"/>
                <a:cs typeface="Kollektif"/>
                <a:sym typeface="Kollektif"/>
              </a:rPr>
              <a:t>Amazon Alexa</a:t>
            </a:r>
          </a:p>
          <a:p>
            <a:pPr algn="l" marL="604519" indent="-302260" lvl="1">
              <a:lnSpc>
                <a:spcPts val="3919"/>
              </a:lnSpc>
              <a:buFont typeface="Arial"/>
              <a:buChar char="•"/>
            </a:pPr>
            <a:r>
              <a:rPr lang="en-US" sz="2799" spc="195">
                <a:solidFill>
                  <a:srgbClr val="000000"/>
                </a:solidFill>
                <a:latin typeface="Kollektif"/>
                <a:ea typeface="Kollektif"/>
                <a:cs typeface="Kollektif"/>
                <a:sym typeface="Kollektif"/>
              </a:rPr>
              <a:t>Sequoia and Digit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78347" y="4270072"/>
            <a:ext cx="7609885" cy="1628620"/>
            <a:chOff x="0" y="0"/>
            <a:chExt cx="2004250" cy="428937"/>
          </a:xfrm>
        </p:grpSpPr>
        <p:sp>
          <p:nvSpPr>
            <p:cNvPr name="Freeform 3" id="3"/>
            <p:cNvSpPr/>
            <p:nvPr/>
          </p:nvSpPr>
          <p:spPr>
            <a:xfrm flipH="false" flipV="false" rot="0">
              <a:off x="0" y="0"/>
              <a:ext cx="2004250" cy="428937"/>
            </a:xfrm>
            <a:custGeom>
              <a:avLst/>
              <a:gdLst/>
              <a:ahLst/>
              <a:cxnLst/>
              <a:rect r="r" b="b" t="t" l="l"/>
              <a:pathLst>
                <a:path h="428937" w="2004250">
                  <a:moveTo>
                    <a:pt x="16278" y="0"/>
                  </a:moveTo>
                  <a:lnTo>
                    <a:pt x="1987972" y="0"/>
                  </a:lnTo>
                  <a:cubicBezTo>
                    <a:pt x="1992289" y="0"/>
                    <a:pt x="1996429" y="1715"/>
                    <a:pt x="1999482" y="4768"/>
                  </a:cubicBezTo>
                  <a:cubicBezTo>
                    <a:pt x="2002535" y="7820"/>
                    <a:pt x="2004250" y="11961"/>
                    <a:pt x="2004250" y="16278"/>
                  </a:cubicBezTo>
                  <a:lnTo>
                    <a:pt x="2004250" y="412659"/>
                  </a:lnTo>
                  <a:cubicBezTo>
                    <a:pt x="2004250" y="416977"/>
                    <a:pt x="2002535" y="421117"/>
                    <a:pt x="1999482" y="424169"/>
                  </a:cubicBezTo>
                  <a:cubicBezTo>
                    <a:pt x="1996429" y="427222"/>
                    <a:pt x="1992289" y="428937"/>
                    <a:pt x="1987972" y="428937"/>
                  </a:cubicBezTo>
                  <a:lnTo>
                    <a:pt x="16278" y="428937"/>
                  </a:lnTo>
                  <a:cubicBezTo>
                    <a:pt x="7288" y="428937"/>
                    <a:pt x="0" y="421649"/>
                    <a:pt x="0" y="412659"/>
                  </a:cubicBezTo>
                  <a:lnTo>
                    <a:pt x="0" y="16278"/>
                  </a:lnTo>
                  <a:cubicBezTo>
                    <a:pt x="0" y="7288"/>
                    <a:pt x="7288" y="0"/>
                    <a:pt x="16278" y="0"/>
                  </a:cubicBezTo>
                  <a:close/>
                </a:path>
              </a:pathLst>
            </a:custGeom>
            <a:solidFill>
              <a:srgbClr val="FAC213"/>
            </a:solidFill>
            <a:ln cap="sq">
              <a:noFill/>
              <a:prstDash val="solid"/>
              <a:miter/>
            </a:ln>
          </p:spPr>
        </p:sp>
        <p:sp>
          <p:nvSpPr>
            <p:cNvPr name="TextBox 4" id="4"/>
            <p:cNvSpPr txBox="true"/>
            <p:nvPr/>
          </p:nvSpPr>
          <p:spPr>
            <a:xfrm>
              <a:off x="0" y="-38100"/>
              <a:ext cx="2004250" cy="46703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24843"/>
            <a:ext cx="2315601" cy="2315601"/>
          </a:xfrm>
          <a:custGeom>
            <a:avLst/>
            <a:gdLst/>
            <a:ahLst/>
            <a:cxnLst/>
            <a:rect r="r" b="b" t="t" l="l"/>
            <a:pathLst>
              <a:path h="2315601" w="2315601">
                <a:moveTo>
                  <a:pt x="0" y="0"/>
                </a:moveTo>
                <a:lnTo>
                  <a:pt x="2315601" y="0"/>
                </a:lnTo>
                <a:lnTo>
                  <a:pt x="2315601" y="2315600"/>
                </a:lnTo>
                <a:lnTo>
                  <a:pt x="0" y="2315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92875" y="4270072"/>
            <a:ext cx="10646313" cy="10287000"/>
          </a:xfrm>
          <a:custGeom>
            <a:avLst/>
            <a:gdLst/>
            <a:ahLst/>
            <a:cxnLst/>
            <a:rect r="r" b="b" t="t" l="l"/>
            <a:pathLst>
              <a:path h="10287000" w="10646313">
                <a:moveTo>
                  <a:pt x="0" y="0"/>
                </a:moveTo>
                <a:lnTo>
                  <a:pt x="10646313" y="0"/>
                </a:lnTo>
                <a:lnTo>
                  <a:pt x="10646313" y="10287000"/>
                </a:lnTo>
                <a:lnTo>
                  <a:pt x="0" y="1028700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766069" y="5275778"/>
            <a:ext cx="12493231" cy="4432263"/>
            <a:chOff x="0" y="0"/>
            <a:chExt cx="3290398" cy="1167345"/>
          </a:xfrm>
        </p:grpSpPr>
        <p:sp>
          <p:nvSpPr>
            <p:cNvPr name="Freeform 8" id="8"/>
            <p:cNvSpPr/>
            <p:nvPr/>
          </p:nvSpPr>
          <p:spPr>
            <a:xfrm flipH="false" flipV="false" rot="0">
              <a:off x="0" y="0"/>
              <a:ext cx="3290398" cy="1167345"/>
            </a:xfrm>
            <a:custGeom>
              <a:avLst/>
              <a:gdLst/>
              <a:ahLst/>
              <a:cxnLst/>
              <a:rect r="r" b="b" t="t" l="l"/>
              <a:pathLst>
                <a:path h="1167345" w="3290398">
                  <a:moveTo>
                    <a:pt x="17351" y="0"/>
                  </a:moveTo>
                  <a:lnTo>
                    <a:pt x="3273047" y="0"/>
                  </a:lnTo>
                  <a:cubicBezTo>
                    <a:pt x="3277649" y="0"/>
                    <a:pt x="3282062" y="1828"/>
                    <a:pt x="3285316" y="5082"/>
                  </a:cubicBezTo>
                  <a:cubicBezTo>
                    <a:pt x="3288570" y="8336"/>
                    <a:pt x="3290398" y="12749"/>
                    <a:pt x="3290398" y="17351"/>
                  </a:cubicBezTo>
                  <a:lnTo>
                    <a:pt x="3290398" y="1149994"/>
                  </a:lnTo>
                  <a:cubicBezTo>
                    <a:pt x="3290398" y="1154596"/>
                    <a:pt x="3288570" y="1159009"/>
                    <a:pt x="3285316" y="1162263"/>
                  </a:cubicBezTo>
                  <a:cubicBezTo>
                    <a:pt x="3282062" y="1165517"/>
                    <a:pt x="3277649" y="1167345"/>
                    <a:pt x="3273047" y="1167345"/>
                  </a:cubicBezTo>
                  <a:lnTo>
                    <a:pt x="17351" y="1167345"/>
                  </a:lnTo>
                  <a:cubicBezTo>
                    <a:pt x="12749" y="1167345"/>
                    <a:pt x="8336" y="1165517"/>
                    <a:pt x="5082" y="1162263"/>
                  </a:cubicBezTo>
                  <a:cubicBezTo>
                    <a:pt x="1828" y="1159009"/>
                    <a:pt x="0" y="1154596"/>
                    <a:pt x="0" y="1149994"/>
                  </a:cubicBezTo>
                  <a:lnTo>
                    <a:pt x="0" y="17351"/>
                  </a:lnTo>
                  <a:cubicBezTo>
                    <a:pt x="0" y="12749"/>
                    <a:pt x="1828" y="8336"/>
                    <a:pt x="5082" y="5082"/>
                  </a:cubicBezTo>
                  <a:cubicBezTo>
                    <a:pt x="8336" y="1828"/>
                    <a:pt x="12749" y="0"/>
                    <a:pt x="17351" y="0"/>
                  </a:cubicBezTo>
                  <a:close/>
                </a:path>
              </a:pathLst>
            </a:custGeom>
            <a:solidFill>
              <a:srgbClr val="F6F1E9"/>
            </a:solidFill>
            <a:ln cap="rnd">
              <a:noFill/>
              <a:prstDash val="solid"/>
              <a:round/>
            </a:ln>
          </p:spPr>
        </p:sp>
        <p:sp>
          <p:nvSpPr>
            <p:cNvPr name="TextBox 9" id="9"/>
            <p:cNvSpPr txBox="true"/>
            <p:nvPr/>
          </p:nvSpPr>
          <p:spPr>
            <a:xfrm>
              <a:off x="0" y="-38100"/>
              <a:ext cx="3290398" cy="120544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false" rot="0">
            <a:off x="0" y="6315574"/>
            <a:ext cx="4406575" cy="3971426"/>
          </a:xfrm>
          <a:custGeom>
            <a:avLst/>
            <a:gdLst/>
            <a:ahLst/>
            <a:cxnLst/>
            <a:rect r="r" b="b" t="t" l="l"/>
            <a:pathLst>
              <a:path h="3971426" w="4406575">
                <a:moveTo>
                  <a:pt x="4406575" y="0"/>
                </a:moveTo>
                <a:lnTo>
                  <a:pt x="0" y="0"/>
                </a:lnTo>
                <a:lnTo>
                  <a:pt x="0" y="3971426"/>
                </a:lnTo>
                <a:lnTo>
                  <a:pt x="4406575" y="3971426"/>
                </a:lnTo>
                <a:lnTo>
                  <a:pt x="440657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715753" y="144513"/>
            <a:ext cx="2144958" cy="2146245"/>
          </a:xfrm>
          <a:custGeom>
            <a:avLst/>
            <a:gdLst/>
            <a:ahLst/>
            <a:cxnLst/>
            <a:rect r="r" b="b" t="t" l="l"/>
            <a:pathLst>
              <a:path h="2146245" w="2144958">
                <a:moveTo>
                  <a:pt x="0" y="0"/>
                </a:moveTo>
                <a:lnTo>
                  <a:pt x="2144958" y="0"/>
                </a:lnTo>
                <a:lnTo>
                  <a:pt x="2144958" y="2146244"/>
                </a:lnTo>
                <a:lnTo>
                  <a:pt x="0" y="2146244"/>
                </a:lnTo>
                <a:lnTo>
                  <a:pt x="0" y="0"/>
                </a:lnTo>
                <a:close/>
              </a:path>
            </a:pathLst>
          </a:custGeom>
          <a:blipFill>
            <a:blip r:embed="rId8"/>
            <a:stretch>
              <a:fillRect l="0" t="0" r="0" b="0"/>
            </a:stretch>
          </a:blipFill>
        </p:spPr>
      </p:sp>
      <p:sp>
        <p:nvSpPr>
          <p:cNvPr name="TextBox 12" id="12"/>
          <p:cNvSpPr txBox="true"/>
          <p:nvPr/>
        </p:nvSpPr>
        <p:spPr>
          <a:xfrm rot="0">
            <a:off x="2711156" y="865202"/>
            <a:ext cx="12394620" cy="939800"/>
          </a:xfrm>
          <a:prstGeom prst="rect">
            <a:avLst/>
          </a:prstGeom>
        </p:spPr>
        <p:txBody>
          <a:bodyPr anchor="t" rtlCol="false" tIns="0" lIns="0" bIns="0" rIns="0">
            <a:spAutoFit/>
          </a:bodyPr>
          <a:lstStyle/>
          <a:p>
            <a:pPr algn="l" marL="0" indent="0" lvl="0">
              <a:lnSpc>
                <a:spcPts val="6999"/>
              </a:lnSpc>
            </a:pPr>
            <a:r>
              <a:rPr lang="en-US" sz="6999" spc="349">
                <a:solidFill>
                  <a:srgbClr val="000000"/>
                </a:solidFill>
                <a:latin typeface="Disket Mono Bold"/>
                <a:ea typeface="Disket Mono Bold"/>
                <a:cs typeface="Disket Mono Bold"/>
                <a:sym typeface="Disket Mono Bold"/>
              </a:rPr>
              <a:t>Amazon web service</a:t>
            </a:r>
          </a:p>
        </p:txBody>
      </p:sp>
      <p:sp>
        <p:nvSpPr>
          <p:cNvPr name="TextBox 13" id="13"/>
          <p:cNvSpPr txBox="true"/>
          <p:nvPr/>
        </p:nvSpPr>
        <p:spPr>
          <a:xfrm rot="0">
            <a:off x="9616917" y="4461189"/>
            <a:ext cx="6826964" cy="589428"/>
          </a:xfrm>
          <a:prstGeom prst="rect">
            <a:avLst/>
          </a:prstGeom>
        </p:spPr>
        <p:txBody>
          <a:bodyPr anchor="t" rtlCol="false" tIns="0" lIns="0" bIns="0" rIns="0">
            <a:spAutoFit/>
          </a:bodyPr>
          <a:lstStyle/>
          <a:p>
            <a:pPr algn="l" marL="0" indent="0" lvl="0">
              <a:lnSpc>
                <a:spcPts val="4786"/>
              </a:lnSpc>
              <a:spcBef>
                <a:spcPct val="0"/>
              </a:spcBef>
            </a:pPr>
            <a:r>
              <a:rPr lang="en-US" sz="3419" spc="170">
                <a:solidFill>
                  <a:srgbClr val="000000"/>
                </a:solidFill>
                <a:latin typeface="Kollektif Bold"/>
                <a:ea typeface="Kollektif Bold"/>
                <a:cs typeface="Kollektif Bold"/>
                <a:sym typeface="Kollektif Bold"/>
              </a:rPr>
              <a:t>KEY FEATURES</a:t>
            </a:r>
          </a:p>
        </p:txBody>
      </p:sp>
      <p:sp>
        <p:nvSpPr>
          <p:cNvPr name="TextBox 14" id="14"/>
          <p:cNvSpPr txBox="true"/>
          <p:nvPr/>
        </p:nvSpPr>
        <p:spPr>
          <a:xfrm rot="0">
            <a:off x="1028700" y="2624152"/>
            <a:ext cx="15759532" cy="141732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000000"/>
                </a:solidFill>
                <a:latin typeface="Kollektif"/>
                <a:ea typeface="Kollektif"/>
                <a:cs typeface="Kollektif"/>
                <a:sym typeface="Kollektif"/>
              </a:rPr>
              <a:t>Amazon Web Services (AWS) is a leading cloud platform that provides a wide range of on-demand services such as computing power, storage, and databases on a pay-as-you-go basis.</a:t>
            </a:r>
          </a:p>
        </p:txBody>
      </p:sp>
      <p:sp>
        <p:nvSpPr>
          <p:cNvPr name="TextBox 15" id="15"/>
          <p:cNvSpPr txBox="true"/>
          <p:nvPr/>
        </p:nvSpPr>
        <p:spPr>
          <a:xfrm rot="0">
            <a:off x="5237136" y="5698669"/>
            <a:ext cx="11551096" cy="3462655"/>
          </a:xfrm>
          <a:prstGeom prst="rect">
            <a:avLst/>
          </a:prstGeom>
        </p:spPr>
        <p:txBody>
          <a:bodyPr anchor="t" rtlCol="false" tIns="0" lIns="0" bIns="0" rIns="0">
            <a:spAutoFit/>
          </a:bodyPr>
          <a:lstStyle/>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Amazon Lambda: Revolutionizing Serverless Computing</a:t>
            </a: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Efficiency and Cost-Effectiveness with Automatic Scaling and On-Demand Pricing in Cloud Computing</a:t>
            </a: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Innovations in Machine Learning with Amazon SageMaker</a:t>
            </a: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Revolutionizing Hybrid Cloud with Amazon Outposts</a:t>
            </a:r>
          </a:p>
          <a:p>
            <a:pPr algn="l">
              <a:lnSpc>
                <a:spcPts val="46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625" y="1880623"/>
            <a:ext cx="8563353" cy="7589272"/>
          </a:xfrm>
          <a:custGeom>
            <a:avLst/>
            <a:gdLst/>
            <a:ahLst/>
            <a:cxnLst/>
            <a:rect r="r" b="b" t="t" l="l"/>
            <a:pathLst>
              <a:path h="7589272" w="8563353">
                <a:moveTo>
                  <a:pt x="0" y="0"/>
                </a:moveTo>
                <a:lnTo>
                  <a:pt x="8563354" y="0"/>
                </a:lnTo>
                <a:lnTo>
                  <a:pt x="8563354" y="7589272"/>
                </a:lnTo>
                <a:lnTo>
                  <a:pt x="0" y="7589272"/>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8791" y="474958"/>
            <a:ext cx="8262223" cy="3729873"/>
            <a:chOff x="0" y="0"/>
            <a:chExt cx="2184651" cy="986232"/>
          </a:xfrm>
        </p:grpSpPr>
        <p:sp>
          <p:nvSpPr>
            <p:cNvPr name="Freeform 4" id="4"/>
            <p:cNvSpPr/>
            <p:nvPr/>
          </p:nvSpPr>
          <p:spPr>
            <a:xfrm flipH="false" flipV="false" rot="0">
              <a:off x="0" y="0"/>
              <a:ext cx="2184651" cy="986232"/>
            </a:xfrm>
            <a:custGeom>
              <a:avLst/>
              <a:gdLst/>
              <a:ahLst/>
              <a:cxnLst/>
              <a:rect r="r" b="b" t="t" l="l"/>
              <a:pathLst>
                <a:path h="986232" w="2184651">
                  <a:moveTo>
                    <a:pt x="23426" y="0"/>
                  </a:moveTo>
                  <a:lnTo>
                    <a:pt x="2161225" y="0"/>
                  </a:lnTo>
                  <a:cubicBezTo>
                    <a:pt x="2174163" y="0"/>
                    <a:pt x="2184651" y="10488"/>
                    <a:pt x="2184651" y="23426"/>
                  </a:cubicBezTo>
                  <a:lnTo>
                    <a:pt x="2184651" y="962806"/>
                  </a:lnTo>
                  <a:cubicBezTo>
                    <a:pt x="2184651" y="975744"/>
                    <a:pt x="2174163" y="986232"/>
                    <a:pt x="2161225" y="986232"/>
                  </a:cubicBezTo>
                  <a:lnTo>
                    <a:pt x="23426" y="986232"/>
                  </a:lnTo>
                  <a:cubicBezTo>
                    <a:pt x="10488" y="986232"/>
                    <a:pt x="0" y="975744"/>
                    <a:pt x="0" y="962806"/>
                  </a:cubicBezTo>
                  <a:lnTo>
                    <a:pt x="0" y="23426"/>
                  </a:lnTo>
                  <a:cubicBezTo>
                    <a:pt x="0" y="10488"/>
                    <a:pt x="10488" y="0"/>
                    <a:pt x="23426" y="0"/>
                  </a:cubicBezTo>
                  <a:close/>
                </a:path>
              </a:pathLst>
            </a:custGeom>
            <a:solidFill>
              <a:srgbClr val="FAC213"/>
            </a:solidFill>
          </p:spPr>
        </p:sp>
        <p:sp>
          <p:nvSpPr>
            <p:cNvPr name="TextBox 5" id="5"/>
            <p:cNvSpPr txBox="true"/>
            <p:nvPr/>
          </p:nvSpPr>
          <p:spPr>
            <a:xfrm>
              <a:off x="0" y="-38100"/>
              <a:ext cx="2184651" cy="10243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64330" y="6232779"/>
            <a:ext cx="8262223" cy="3639261"/>
            <a:chOff x="0" y="0"/>
            <a:chExt cx="2184651" cy="962273"/>
          </a:xfrm>
        </p:grpSpPr>
        <p:sp>
          <p:nvSpPr>
            <p:cNvPr name="Freeform 7" id="7"/>
            <p:cNvSpPr/>
            <p:nvPr/>
          </p:nvSpPr>
          <p:spPr>
            <a:xfrm flipH="false" flipV="false" rot="0">
              <a:off x="0" y="0"/>
              <a:ext cx="2184651" cy="962273"/>
            </a:xfrm>
            <a:custGeom>
              <a:avLst/>
              <a:gdLst/>
              <a:ahLst/>
              <a:cxnLst/>
              <a:rect r="r" b="b" t="t" l="l"/>
              <a:pathLst>
                <a:path h="962273" w="2184651">
                  <a:moveTo>
                    <a:pt x="23426" y="0"/>
                  </a:moveTo>
                  <a:lnTo>
                    <a:pt x="2161225" y="0"/>
                  </a:lnTo>
                  <a:cubicBezTo>
                    <a:pt x="2174163" y="0"/>
                    <a:pt x="2184651" y="10488"/>
                    <a:pt x="2184651" y="23426"/>
                  </a:cubicBezTo>
                  <a:lnTo>
                    <a:pt x="2184651" y="938847"/>
                  </a:lnTo>
                  <a:cubicBezTo>
                    <a:pt x="2184651" y="951785"/>
                    <a:pt x="2174163" y="962273"/>
                    <a:pt x="2161225" y="962273"/>
                  </a:cubicBezTo>
                  <a:lnTo>
                    <a:pt x="23426" y="962273"/>
                  </a:lnTo>
                  <a:cubicBezTo>
                    <a:pt x="10488" y="962273"/>
                    <a:pt x="0" y="951785"/>
                    <a:pt x="0" y="938847"/>
                  </a:cubicBezTo>
                  <a:lnTo>
                    <a:pt x="0" y="23426"/>
                  </a:lnTo>
                  <a:cubicBezTo>
                    <a:pt x="0" y="10488"/>
                    <a:pt x="10488" y="0"/>
                    <a:pt x="23426" y="0"/>
                  </a:cubicBezTo>
                  <a:close/>
                </a:path>
              </a:pathLst>
            </a:custGeom>
            <a:solidFill>
              <a:srgbClr val="FF8400"/>
            </a:solidFill>
          </p:spPr>
        </p:sp>
        <p:sp>
          <p:nvSpPr>
            <p:cNvPr name="TextBox 8" id="8"/>
            <p:cNvSpPr txBox="true"/>
            <p:nvPr/>
          </p:nvSpPr>
          <p:spPr>
            <a:xfrm>
              <a:off x="0" y="-38100"/>
              <a:ext cx="2184651" cy="10003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578501" y="474958"/>
            <a:ext cx="8230707" cy="3690540"/>
            <a:chOff x="0" y="0"/>
            <a:chExt cx="2176318" cy="975832"/>
          </a:xfrm>
        </p:grpSpPr>
        <p:sp>
          <p:nvSpPr>
            <p:cNvPr name="Freeform 10" id="10"/>
            <p:cNvSpPr/>
            <p:nvPr/>
          </p:nvSpPr>
          <p:spPr>
            <a:xfrm flipH="false" flipV="false" rot="0">
              <a:off x="0" y="0"/>
              <a:ext cx="2176318" cy="975832"/>
            </a:xfrm>
            <a:custGeom>
              <a:avLst/>
              <a:gdLst/>
              <a:ahLst/>
              <a:cxnLst/>
              <a:rect r="r" b="b" t="t" l="l"/>
              <a:pathLst>
                <a:path h="975832" w="2176318">
                  <a:moveTo>
                    <a:pt x="23515" y="0"/>
                  </a:moveTo>
                  <a:lnTo>
                    <a:pt x="2152802" y="0"/>
                  </a:lnTo>
                  <a:cubicBezTo>
                    <a:pt x="2165790" y="0"/>
                    <a:pt x="2176318" y="10528"/>
                    <a:pt x="2176318" y="23515"/>
                  </a:cubicBezTo>
                  <a:lnTo>
                    <a:pt x="2176318" y="952317"/>
                  </a:lnTo>
                  <a:cubicBezTo>
                    <a:pt x="2176318" y="958553"/>
                    <a:pt x="2173840" y="964535"/>
                    <a:pt x="2169430" y="968945"/>
                  </a:cubicBezTo>
                  <a:cubicBezTo>
                    <a:pt x="2165020" y="973355"/>
                    <a:pt x="2159039" y="975832"/>
                    <a:pt x="2152802" y="975832"/>
                  </a:cubicBezTo>
                  <a:lnTo>
                    <a:pt x="23515" y="975832"/>
                  </a:lnTo>
                  <a:cubicBezTo>
                    <a:pt x="17279" y="975832"/>
                    <a:pt x="11297" y="973355"/>
                    <a:pt x="6887" y="968945"/>
                  </a:cubicBezTo>
                  <a:cubicBezTo>
                    <a:pt x="2478" y="964535"/>
                    <a:pt x="0" y="958553"/>
                    <a:pt x="0" y="952317"/>
                  </a:cubicBezTo>
                  <a:lnTo>
                    <a:pt x="0" y="23515"/>
                  </a:lnTo>
                  <a:cubicBezTo>
                    <a:pt x="0" y="17279"/>
                    <a:pt x="2478" y="11297"/>
                    <a:pt x="6887" y="6887"/>
                  </a:cubicBezTo>
                  <a:cubicBezTo>
                    <a:pt x="11297" y="2478"/>
                    <a:pt x="17279" y="0"/>
                    <a:pt x="23515" y="0"/>
                  </a:cubicBezTo>
                  <a:close/>
                </a:path>
              </a:pathLst>
            </a:custGeom>
            <a:solidFill>
              <a:srgbClr val="FF8400"/>
            </a:solidFill>
          </p:spPr>
        </p:sp>
        <p:sp>
          <p:nvSpPr>
            <p:cNvPr name="TextBox 11" id="11"/>
            <p:cNvSpPr txBox="true"/>
            <p:nvPr/>
          </p:nvSpPr>
          <p:spPr>
            <a:xfrm>
              <a:off x="0" y="-38100"/>
              <a:ext cx="2176318" cy="101393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578501" y="6232779"/>
            <a:ext cx="8230707" cy="3617363"/>
            <a:chOff x="0" y="0"/>
            <a:chExt cx="2176318" cy="956483"/>
          </a:xfrm>
        </p:grpSpPr>
        <p:sp>
          <p:nvSpPr>
            <p:cNvPr name="Freeform 13" id="13"/>
            <p:cNvSpPr/>
            <p:nvPr/>
          </p:nvSpPr>
          <p:spPr>
            <a:xfrm flipH="false" flipV="false" rot="0">
              <a:off x="0" y="0"/>
              <a:ext cx="2176318" cy="956483"/>
            </a:xfrm>
            <a:custGeom>
              <a:avLst/>
              <a:gdLst/>
              <a:ahLst/>
              <a:cxnLst/>
              <a:rect r="r" b="b" t="t" l="l"/>
              <a:pathLst>
                <a:path h="956483" w="2176318">
                  <a:moveTo>
                    <a:pt x="23515" y="0"/>
                  </a:moveTo>
                  <a:lnTo>
                    <a:pt x="2152802" y="0"/>
                  </a:lnTo>
                  <a:cubicBezTo>
                    <a:pt x="2165790" y="0"/>
                    <a:pt x="2176318" y="10528"/>
                    <a:pt x="2176318" y="23515"/>
                  </a:cubicBezTo>
                  <a:lnTo>
                    <a:pt x="2176318" y="932968"/>
                  </a:lnTo>
                  <a:cubicBezTo>
                    <a:pt x="2176318" y="939204"/>
                    <a:pt x="2173840" y="945185"/>
                    <a:pt x="2169430" y="949595"/>
                  </a:cubicBezTo>
                  <a:cubicBezTo>
                    <a:pt x="2165020" y="954005"/>
                    <a:pt x="2159039" y="956483"/>
                    <a:pt x="2152802" y="956483"/>
                  </a:cubicBezTo>
                  <a:lnTo>
                    <a:pt x="23515" y="956483"/>
                  </a:lnTo>
                  <a:cubicBezTo>
                    <a:pt x="17279" y="956483"/>
                    <a:pt x="11297" y="954005"/>
                    <a:pt x="6887" y="949595"/>
                  </a:cubicBezTo>
                  <a:cubicBezTo>
                    <a:pt x="2478" y="945185"/>
                    <a:pt x="0" y="939204"/>
                    <a:pt x="0" y="932968"/>
                  </a:cubicBezTo>
                  <a:lnTo>
                    <a:pt x="0" y="23515"/>
                  </a:lnTo>
                  <a:cubicBezTo>
                    <a:pt x="0" y="17279"/>
                    <a:pt x="2478" y="11297"/>
                    <a:pt x="6887" y="6887"/>
                  </a:cubicBezTo>
                  <a:cubicBezTo>
                    <a:pt x="11297" y="2478"/>
                    <a:pt x="17279" y="0"/>
                    <a:pt x="23515" y="0"/>
                  </a:cubicBezTo>
                  <a:close/>
                </a:path>
              </a:pathLst>
            </a:custGeom>
            <a:solidFill>
              <a:srgbClr val="FAC213"/>
            </a:solidFill>
          </p:spPr>
        </p:sp>
        <p:sp>
          <p:nvSpPr>
            <p:cNvPr name="TextBox 14" id="14"/>
            <p:cNvSpPr txBox="true"/>
            <p:nvPr/>
          </p:nvSpPr>
          <p:spPr>
            <a:xfrm>
              <a:off x="0" y="-38100"/>
              <a:ext cx="2176318" cy="99458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087308" y="1335860"/>
            <a:ext cx="7433720" cy="236982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F6F1E9"/>
                </a:solidFill>
                <a:latin typeface="Kollektif"/>
                <a:ea typeface="Kollektif"/>
                <a:cs typeface="Kollektif"/>
                <a:sym typeface="Kollektif"/>
              </a:rPr>
              <a:t>extends AWS infrastructure to on-premises environments, providing a consistent hybrid experience with low-latency performance and seamless integration.</a:t>
            </a:r>
          </a:p>
        </p:txBody>
      </p:sp>
      <p:sp>
        <p:nvSpPr>
          <p:cNvPr name="TextBox 16" id="16"/>
          <p:cNvSpPr txBox="true"/>
          <p:nvPr/>
        </p:nvSpPr>
        <p:spPr>
          <a:xfrm rot="0">
            <a:off x="9902672" y="7608551"/>
            <a:ext cx="7618355" cy="1944796"/>
          </a:xfrm>
          <a:prstGeom prst="rect">
            <a:avLst/>
          </a:prstGeom>
        </p:spPr>
        <p:txBody>
          <a:bodyPr anchor="t" rtlCol="false" tIns="0" lIns="0" bIns="0" rIns="0">
            <a:spAutoFit/>
          </a:bodyPr>
          <a:lstStyle/>
          <a:p>
            <a:pPr algn="l" marL="0" indent="0" lvl="0">
              <a:lnSpc>
                <a:spcPts val="3885"/>
              </a:lnSpc>
              <a:spcBef>
                <a:spcPct val="0"/>
              </a:spcBef>
            </a:pPr>
            <a:r>
              <a:rPr lang="en-US" sz="2775" spc="194">
                <a:solidFill>
                  <a:srgbClr val="000000"/>
                </a:solidFill>
                <a:latin typeface="Kollektif"/>
                <a:ea typeface="Kollektif"/>
                <a:cs typeface="Kollektif"/>
                <a:sym typeface="Kollektif"/>
              </a:rPr>
              <a:t> allow AWS services to dynamically adjust resources based on demand and charge users only for what they use, ensuring cost efficiency and scalability.</a:t>
            </a:r>
          </a:p>
        </p:txBody>
      </p:sp>
      <p:sp>
        <p:nvSpPr>
          <p:cNvPr name="TextBox 17" id="17"/>
          <p:cNvSpPr txBox="true"/>
          <p:nvPr/>
        </p:nvSpPr>
        <p:spPr>
          <a:xfrm rot="0">
            <a:off x="702008" y="1489446"/>
            <a:ext cx="7786866" cy="236982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000000"/>
                </a:solidFill>
                <a:latin typeface="Kollektif"/>
                <a:ea typeface="Kollektif"/>
                <a:cs typeface="Kollektif"/>
                <a:sym typeface="Kollektif"/>
              </a:rPr>
              <a:t> enables serverless computing by automatically managing the underlying infrastructure, allowing users to run code in response to events and scale automatically, only charging for the compute time used.</a:t>
            </a:r>
          </a:p>
        </p:txBody>
      </p:sp>
      <p:sp>
        <p:nvSpPr>
          <p:cNvPr name="TextBox 18" id="18"/>
          <p:cNvSpPr txBox="true"/>
          <p:nvPr/>
        </p:nvSpPr>
        <p:spPr>
          <a:xfrm rot="0">
            <a:off x="1863858" y="751131"/>
            <a:ext cx="6498633" cy="489819"/>
          </a:xfrm>
          <a:prstGeom prst="rect">
            <a:avLst/>
          </a:prstGeom>
        </p:spPr>
        <p:txBody>
          <a:bodyPr anchor="t" rtlCol="false" tIns="0" lIns="0" bIns="0" rIns="0">
            <a:spAutoFit/>
          </a:bodyPr>
          <a:lstStyle/>
          <a:p>
            <a:pPr algn="r" marL="0" indent="0" lvl="0">
              <a:lnSpc>
                <a:spcPts val="3986"/>
              </a:lnSpc>
              <a:spcBef>
                <a:spcPct val="0"/>
              </a:spcBef>
            </a:pPr>
            <a:r>
              <a:rPr lang="en-US" sz="2847" spc="199">
                <a:solidFill>
                  <a:srgbClr val="000000"/>
                </a:solidFill>
                <a:latin typeface="Kollektif Bold"/>
                <a:ea typeface="Kollektif Bold"/>
                <a:cs typeface="Kollektif Bold"/>
                <a:sym typeface="Kollektif Bold"/>
              </a:rPr>
              <a:t>AMAZON LAMBDA</a:t>
            </a:r>
          </a:p>
        </p:txBody>
      </p:sp>
      <p:sp>
        <p:nvSpPr>
          <p:cNvPr name="TextBox 19" id="19"/>
          <p:cNvSpPr txBox="true"/>
          <p:nvPr/>
        </p:nvSpPr>
        <p:spPr>
          <a:xfrm rot="0">
            <a:off x="10087308" y="741606"/>
            <a:ext cx="6619109" cy="507365"/>
          </a:xfrm>
          <a:prstGeom prst="rect">
            <a:avLst/>
          </a:prstGeom>
        </p:spPr>
        <p:txBody>
          <a:bodyPr anchor="t" rtlCol="false" tIns="0" lIns="0" bIns="0" rIns="0">
            <a:spAutoFit/>
          </a:bodyPr>
          <a:lstStyle/>
          <a:p>
            <a:pPr algn="l" marL="0" indent="0" lvl="0">
              <a:lnSpc>
                <a:spcPts val="4059"/>
              </a:lnSpc>
              <a:spcBef>
                <a:spcPct val="0"/>
              </a:spcBef>
            </a:pPr>
            <a:r>
              <a:rPr lang="en-US" sz="2899" spc="202">
                <a:solidFill>
                  <a:srgbClr val="F6F1E9"/>
                </a:solidFill>
                <a:latin typeface="Kollektif Bold"/>
                <a:ea typeface="Kollektif Bold"/>
                <a:cs typeface="Kollektif Bold"/>
                <a:sym typeface="Kollektif Bold"/>
              </a:rPr>
              <a:t>AMAZON OUTPOSTS</a:t>
            </a:r>
          </a:p>
        </p:txBody>
      </p:sp>
      <p:sp>
        <p:nvSpPr>
          <p:cNvPr name="TextBox 20" id="20"/>
          <p:cNvSpPr txBox="true"/>
          <p:nvPr/>
        </p:nvSpPr>
        <p:spPr>
          <a:xfrm rot="0">
            <a:off x="9902672" y="6361170"/>
            <a:ext cx="6619109" cy="1021715"/>
          </a:xfrm>
          <a:prstGeom prst="rect">
            <a:avLst/>
          </a:prstGeom>
        </p:spPr>
        <p:txBody>
          <a:bodyPr anchor="t" rtlCol="false" tIns="0" lIns="0" bIns="0" rIns="0">
            <a:spAutoFit/>
          </a:bodyPr>
          <a:lstStyle/>
          <a:p>
            <a:pPr algn="l" marL="0" indent="0" lvl="0">
              <a:lnSpc>
                <a:spcPts val="4059"/>
              </a:lnSpc>
              <a:spcBef>
                <a:spcPct val="0"/>
              </a:spcBef>
            </a:pPr>
            <a:r>
              <a:rPr lang="en-US" sz="2899" spc="202">
                <a:solidFill>
                  <a:srgbClr val="000000"/>
                </a:solidFill>
                <a:latin typeface="Kollektif Bold"/>
                <a:ea typeface="Kollektif Bold"/>
                <a:cs typeface="Kollektif Bold"/>
                <a:sym typeface="Kollektif Bold"/>
              </a:rPr>
              <a:t>AUTOMATIC SCALING AND ON-DEMAND PRICING</a:t>
            </a:r>
          </a:p>
        </p:txBody>
      </p:sp>
      <p:sp>
        <p:nvSpPr>
          <p:cNvPr name="TextBox 21" id="21"/>
          <p:cNvSpPr txBox="true"/>
          <p:nvPr/>
        </p:nvSpPr>
        <p:spPr>
          <a:xfrm rot="0">
            <a:off x="788410" y="6848215"/>
            <a:ext cx="7333680" cy="284607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F6F1E9"/>
                </a:solidFill>
                <a:latin typeface="Kollektif"/>
                <a:ea typeface="Kollektif"/>
                <a:cs typeface="Kollektif"/>
                <a:sym typeface="Kollektif"/>
              </a:rPr>
              <a:t>accelerates the machine learning lifecycle with built-in algorithms, automated model tuning, and one-click deployment, making it easier for data scientists and developers to build, train, and deploy models.</a:t>
            </a:r>
          </a:p>
        </p:txBody>
      </p:sp>
      <p:sp>
        <p:nvSpPr>
          <p:cNvPr name="TextBox 22" id="22"/>
          <p:cNvSpPr txBox="true"/>
          <p:nvPr/>
        </p:nvSpPr>
        <p:spPr>
          <a:xfrm rot="0">
            <a:off x="1371619" y="6361170"/>
            <a:ext cx="6619109" cy="507365"/>
          </a:xfrm>
          <a:prstGeom prst="rect">
            <a:avLst/>
          </a:prstGeom>
        </p:spPr>
        <p:txBody>
          <a:bodyPr anchor="t" rtlCol="false" tIns="0" lIns="0" bIns="0" rIns="0">
            <a:spAutoFit/>
          </a:bodyPr>
          <a:lstStyle/>
          <a:p>
            <a:pPr algn="r" marL="0" indent="0" lvl="0">
              <a:lnSpc>
                <a:spcPts val="4059"/>
              </a:lnSpc>
              <a:spcBef>
                <a:spcPct val="0"/>
              </a:spcBef>
            </a:pPr>
            <a:r>
              <a:rPr lang="en-US" sz="2899" spc="202">
                <a:solidFill>
                  <a:srgbClr val="F6F1E9"/>
                </a:solidFill>
                <a:latin typeface="Kollektif Bold"/>
                <a:ea typeface="Kollektif Bold"/>
                <a:cs typeface="Kollektif Bold"/>
                <a:sym typeface="Kollektif Bold"/>
              </a:rPr>
              <a:t>SAGEMAKER</a:t>
            </a:r>
          </a:p>
        </p:txBody>
      </p:sp>
      <p:sp>
        <p:nvSpPr>
          <p:cNvPr name="TextBox 23" id="23"/>
          <p:cNvSpPr txBox="true"/>
          <p:nvPr/>
        </p:nvSpPr>
        <p:spPr>
          <a:xfrm rot="0">
            <a:off x="521012" y="4726041"/>
            <a:ext cx="17245975" cy="949329"/>
          </a:xfrm>
          <a:prstGeom prst="rect">
            <a:avLst/>
          </a:prstGeom>
        </p:spPr>
        <p:txBody>
          <a:bodyPr anchor="t" rtlCol="false" tIns="0" lIns="0" bIns="0" rIns="0">
            <a:spAutoFit/>
          </a:bodyPr>
          <a:lstStyle/>
          <a:p>
            <a:pPr algn="ctr" marL="0" indent="0" lvl="0">
              <a:lnSpc>
                <a:spcPts val="7000"/>
              </a:lnSpc>
            </a:pPr>
            <a:r>
              <a:rPr lang="en-US" sz="7000" spc="350">
                <a:solidFill>
                  <a:srgbClr val="000000"/>
                </a:solidFill>
                <a:latin typeface="Disket Mono Bold"/>
                <a:ea typeface="Disket Mono Bold"/>
                <a:cs typeface="Disket Mono Bold"/>
                <a:sym typeface="Disket Mono Bold"/>
              </a:rPr>
              <a:t>Amazon web Service (Aws) </a:t>
            </a:r>
          </a:p>
        </p:txBody>
      </p:sp>
      <p:sp>
        <p:nvSpPr>
          <p:cNvPr name="Freeform 24" id="24"/>
          <p:cNvSpPr/>
          <p:nvPr/>
        </p:nvSpPr>
        <p:spPr>
          <a:xfrm flipH="false" flipV="false" rot="0">
            <a:off x="16521782" y="3489926"/>
            <a:ext cx="1498251" cy="1121815"/>
          </a:xfrm>
          <a:custGeom>
            <a:avLst/>
            <a:gdLst/>
            <a:ahLst/>
            <a:cxnLst/>
            <a:rect r="r" b="b" t="t" l="l"/>
            <a:pathLst>
              <a:path h="1121815" w="1498251">
                <a:moveTo>
                  <a:pt x="0" y="0"/>
                </a:moveTo>
                <a:lnTo>
                  <a:pt x="1498251" y="0"/>
                </a:lnTo>
                <a:lnTo>
                  <a:pt x="1498251" y="1121815"/>
                </a:lnTo>
                <a:lnTo>
                  <a:pt x="0" y="112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7451" y="-477175"/>
            <a:ext cx="10985021" cy="9735475"/>
          </a:xfrm>
          <a:custGeom>
            <a:avLst/>
            <a:gdLst/>
            <a:ahLst/>
            <a:cxnLst/>
            <a:rect r="r" b="b" t="t" l="l"/>
            <a:pathLst>
              <a:path h="9735475" w="10985021">
                <a:moveTo>
                  <a:pt x="0" y="0"/>
                </a:moveTo>
                <a:lnTo>
                  <a:pt x="10985021" y="0"/>
                </a:lnTo>
                <a:lnTo>
                  <a:pt x="10985021" y="9735475"/>
                </a:lnTo>
                <a:lnTo>
                  <a:pt x="0" y="9735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9790" y="1809709"/>
            <a:ext cx="7928824" cy="5967014"/>
            <a:chOff x="0" y="0"/>
            <a:chExt cx="2147546" cy="1616183"/>
          </a:xfrm>
        </p:grpSpPr>
        <p:sp>
          <p:nvSpPr>
            <p:cNvPr name="Freeform 4" id="4"/>
            <p:cNvSpPr/>
            <p:nvPr/>
          </p:nvSpPr>
          <p:spPr>
            <a:xfrm flipH="false" flipV="false" rot="0">
              <a:off x="0" y="0"/>
              <a:ext cx="2147545" cy="1616183"/>
            </a:xfrm>
            <a:custGeom>
              <a:avLst/>
              <a:gdLst/>
              <a:ahLst/>
              <a:cxnLst/>
              <a:rect r="r" b="b" t="t" l="l"/>
              <a:pathLst>
                <a:path h="1616183" w="2147545">
                  <a:moveTo>
                    <a:pt x="49798" y="0"/>
                  </a:moveTo>
                  <a:lnTo>
                    <a:pt x="2097748" y="0"/>
                  </a:lnTo>
                  <a:cubicBezTo>
                    <a:pt x="2110955" y="0"/>
                    <a:pt x="2123621" y="5247"/>
                    <a:pt x="2132960" y="14585"/>
                  </a:cubicBezTo>
                  <a:cubicBezTo>
                    <a:pt x="2142299" y="23924"/>
                    <a:pt x="2147545" y="36591"/>
                    <a:pt x="2147545" y="49798"/>
                  </a:cubicBezTo>
                  <a:lnTo>
                    <a:pt x="2147545" y="1566386"/>
                  </a:lnTo>
                  <a:cubicBezTo>
                    <a:pt x="2147545" y="1593888"/>
                    <a:pt x="2125250" y="1616183"/>
                    <a:pt x="2097748" y="1616183"/>
                  </a:cubicBezTo>
                  <a:lnTo>
                    <a:pt x="49798" y="1616183"/>
                  </a:lnTo>
                  <a:cubicBezTo>
                    <a:pt x="36591" y="1616183"/>
                    <a:pt x="23924" y="1610937"/>
                    <a:pt x="14585" y="1601598"/>
                  </a:cubicBezTo>
                  <a:cubicBezTo>
                    <a:pt x="5247" y="1592259"/>
                    <a:pt x="0" y="1579593"/>
                    <a:pt x="0" y="1566386"/>
                  </a:cubicBezTo>
                  <a:lnTo>
                    <a:pt x="0" y="49798"/>
                  </a:lnTo>
                  <a:cubicBezTo>
                    <a:pt x="0" y="22295"/>
                    <a:pt x="22295" y="0"/>
                    <a:pt x="49798" y="0"/>
                  </a:cubicBezTo>
                  <a:close/>
                </a:path>
              </a:pathLst>
            </a:custGeom>
            <a:solidFill>
              <a:srgbClr val="F6F1E9"/>
            </a:solidFill>
          </p:spPr>
        </p:sp>
        <p:sp>
          <p:nvSpPr>
            <p:cNvPr name="TextBox 5" id="5"/>
            <p:cNvSpPr txBox="true"/>
            <p:nvPr/>
          </p:nvSpPr>
          <p:spPr>
            <a:xfrm>
              <a:off x="0" y="-38100"/>
              <a:ext cx="2147546" cy="165428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916075" y="5599256"/>
            <a:ext cx="7928824" cy="4354934"/>
            <a:chOff x="0" y="0"/>
            <a:chExt cx="2147546" cy="1179547"/>
          </a:xfrm>
        </p:grpSpPr>
        <p:sp>
          <p:nvSpPr>
            <p:cNvPr name="Freeform 7" id="7"/>
            <p:cNvSpPr/>
            <p:nvPr/>
          </p:nvSpPr>
          <p:spPr>
            <a:xfrm flipH="false" flipV="false" rot="0">
              <a:off x="0" y="0"/>
              <a:ext cx="2147545" cy="1179547"/>
            </a:xfrm>
            <a:custGeom>
              <a:avLst/>
              <a:gdLst/>
              <a:ahLst/>
              <a:cxnLst/>
              <a:rect r="r" b="b" t="t" l="l"/>
              <a:pathLst>
                <a:path h="1179547" w="2147545">
                  <a:moveTo>
                    <a:pt x="49798" y="0"/>
                  </a:moveTo>
                  <a:lnTo>
                    <a:pt x="2097748" y="0"/>
                  </a:lnTo>
                  <a:cubicBezTo>
                    <a:pt x="2110955" y="0"/>
                    <a:pt x="2123621" y="5247"/>
                    <a:pt x="2132960" y="14585"/>
                  </a:cubicBezTo>
                  <a:cubicBezTo>
                    <a:pt x="2142299" y="23924"/>
                    <a:pt x="2147545" y="36591"/>
                    <a:pt x="2147545" y="49798"/>
                  </a:cubicBezTo>
                  <a:lnTo>
                    <a:pt x="2147545" y="1129749"/>
                  </a:lnTo>
                  <a:cubicBezTo>
                    <a:pt x="2147545" y="1142956"/>
                    <a:pt x="2142299" y="1155622"/>
                    <a:pt x="2132960" y="1164961"/>
                  </a:cubicBezTo>
                  <a:cubicBezTo>
                    <a:pt x="2123621" y="1174300"/>
                    <a:pt x="2110955" y="1179547"/>
                    <a:pt x="2097748" y="1179547"/>
                  </a:cubicBezTo>
                  <a:lnTo>
                    <a:pt x="49798" y="1179547"/>
                  </a:lnTo>
                  <a:cubicBezTo>
                    <a:pt x="22295" y="1179547"/>
                    <a:pt x="0" y="1157251"/>
                    <a:pt x="0" y="1129749"/>
                  </a:cubicBezTo>
                  <a:lnTo>
                    <a:pt x="0" y="49798"/>
                  </a:lnTo>
                  <a:cubicBezTo>
                    <a:pt x="0" y="22295"/>
                    <a:pt x="22295" y="0"/>
                    <a:pt x="49798" y="0"/>
                  </a:cubicBezTo>
                  <a:close/>
                </a:path>
              </a:pathLst>
            </a:custGeom>
            <a:solidFill>
              <a:srgbClr val="F6F1E9"/>
            </a:solidFill>
          </p:spPr>
        </p:sp>
        <p:sp>
          <p:nvSpPr>
            <p:cNvPr name="TextBox 8" id="8"/>
            <p:cNvSpPr txBox="true"/>
            <p:nvPr/>
          </p:nvSpPr>
          <p:spPr>
            <a:xfrm>
              <a:off x="0" y="-38100"/>
              <a:ext cx="2147546" cy="121764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732494" y="1349250"/>
            <a:ext cx="2924710" cy="2924710"/>
          </a:xfrm>
          <a:custGeom>
            <a:avLst/>
            <a:gdLst/>
            <a:ahLst/>
            <a:cxnLst/>
            <a:rect r="r" b="b" t="t" l="l"/>
            <a:pathLst>
              <a:path h="2924710" w="2924710">
                <a:moveTo>
                  <a:pt x="0" y="0"/>
                </a:moveTo>
                <a:lnTo>
                  <a:pt x="2924710" y="0"/>
                </a:lnTo>
                <a:lnTo>
                  <a:pt x="2924710" y="2924710"/>
                </a:lnTo>
                <a:lnTo>
                  <a:pt x="0" y="2924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604408" y="-379493"/>
            <a:ext cx="4131780" cy="4114800"/>
          </a:xfrm>
          <a:custGeom>
            <a:avLst/>
            <a:gdLst/>
            <a:ahLst/>
            <a:cxnLst/>
            <a:rect r="r" b="b" t="t" l="l"/>
            <a:pathLst>
              <a:path h="4114800" w="4131780">
                <a:moveTo>
                  <a:pt x="4131780" y="0"/>
                </a:moveTo>
                <a:lnTo>
                  <a:pt x="0" y="0"/>
                </a:lnTo>
                <a:lnTo>
                  <a:pt x="0" y="4114800"/>
                </a:lnTo>
                <a:lnTo>
                  <a:pt x="4131780" y="4114800"/>
                </a:lnTo>
                <a:lnTo>
                  <a:pt x="4131780" y="0"/>
                </a:lnTo>
                <a:close/>
              </a:path>
            </a:pathLst>
          </a:custGeom>
          <a:blipFill>
            <a:blip r:embed="rId6">
              <a:alphaModFix amt="7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287880" y="6103947"/>
            <a:ext cx="998885" cy="1123490"/>
          </a:xfrm>
          <a:custGeom>
            <a:avLst/>
            <a:gdLst/>
            <a:ahLst/>
            <a:cxnLst/>
            <a:rect r="r" b="b" t="t" l="l"/>
            <a:pathLst>
              <a:path h="1123490" w="998885">
                <a:moveTo>
                  <a:pt x="0" y="0"/>
                </a:moveTo>
                <a:lnTo>
                  <a:pt x="998885" y="0"/>
                </a:lnTo>
                <a:lnTo>
                  <a:pt x="998885" y="1123490"/>
                </a:lnTo>
                <a:lnTo>
                  <a:pt x="0" y="11234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93337" y="3621365"/>
            <a:ext cx="6835686" cy="3599180"/>
          </a:xfrm>
          <a:prstGeom prst="rect">
            <a:avLst/>
          </a:prstGeom>
        </p:spPr>
        <p:txBody>
          <a:bodyPr anchor="t" rtlCol="false" tIns="0" lIns="0" bIns="0" rIns="0">
            <a:spAutoFit/>
          </a:bodyPr>
          <a:lstStyle/>
          <a:p>
            <a:pPr algn="l">
              <a:lnSpc>
                <a:spcPts val="3220"/>
              </a:lnSpc>
            </a:pPr>
            <a:r>
              <a:rPr lang="en-US" sz="2300" spc="161">
                <a:solidFill>
                  <a:srgbClr val="000000"/>
                </a:solidFill>
                <a:latin typeface="Kollektif"/>
                <a:ea typeface="Kollektif"/>
                <a:cs typeface="Kollektif"/>
                <a:sym typeface="Kollektif"/>
              </a:rPr>
              <a:t>The introduction of AWS cloud services disrupted traditional IT infrastructure by providing scalable, on-demand computing resources, enabling businesses to move away from costly on-premises servers.</a:t>
            </a:r>
          </a:p>
          <a:p>
            <a:pPr algn="l" marL="0" indent="0" lvl="0">
              <a:lnSpc>
                <a:spcPts val="3220"/>
              </a:lnSpc>
              <a:spcBef>
                <a:spcPct val="0"/>
              </a:spcBef>
            </a:pPr>
            <a:r>
              <a:rPr lang="en-US" sz="2300" spc="161">
                <a:solidFill>
                  <a:srgbClr val="000000"/>
                </a:solidFill>
                <a:latin typeface="Kollektif"/>
                <a:ea typeface="Kollektif"/>
                <a:cs typeface="Kollektif"/>
                <a:sym typeface="Kollektif"/>
              </a:rPr>
              <a:t>Shifting the paradigm from traditional IT infrastructure to cloud-based services, fundamentally changing how businesses approach computing and data storage.</a:t>
            </a:r>
          </a:p>
        </p:txBody>
      </p:sp>
      <p:sp>
        <p:nvSpPr>
          <p:cNvPr name="TextBox 13" id="13"/>
          <p:cNvSpPr txBox="true"/>
          <p:nvPr/>
        </p:nvSpPr>
        <p:spPr>
          <a:xfrm rot="0">
            <a:off x="9464260" y="6949950"/>
            <a:ext cx="6273266" cy="2820723"/>
          </a:xfrm>
          <a:prstGeom prst="rect">
            <a:avLst/>
          </a:prstGeom>
        </p:spPr>
        <p:txBody>
          <a:bodyPr anchor="t" rtlCol="false" tIns="0" lIns="0" bIns="0" rIns="0">
            <a:spAutoFit/>
          </a:bodyPr>
          <a:lstStyle/>
          <a:p>
            <a:pPr algn="l">
              <a:lnSpc>
                <a:spcPts val="3220"/>
              </a:lnSpc>
            </a:pPr>
            <a:r>
              <a:rPr lang="en-US" sz="2300" spc="161">
                <a:solidFill>
                  <a:srgbClr val="000000"/>
                </a:solidFill>
                <a:latin typeface="Kollektif"/>
                <a:ea typeface="Kollektif"/>
                <a:cs typeface="Kollektif"/>
                <a:sym typeface="Kollektif"/>
              </a:rPr>
              <a:t>The introduction of AWS services responded to the need for scalable, flexible, and affordable IT infrastructure, allowing businesses to avoid the high costs of maintaining physical servers and data centers.</a:t>
            </a:r>
          </a:p>
          <a:p>
            <a:pPr algn="l" marL="0" indent="0" lvl="0">
              <a:lnSpc>
                <a:spcPts val="3220"/>
              </a:lnSpc>
              <a:spcBef>
                <a:spcPct val="0"/>
              </a:spcBef>
            </a:pPr>
          </a:p>
        </p:txBody>
      </p:sp>
      <p:sp>
        <p:nvSpPr>
          <p:cNvPr name="TextBox 14" id="14"/>
          <p:cNvSpPr txBox="true"/>
          <p:nvPr/>
        </p:nvSpPr>
        <p:spPr>
          <a:xfrm rot="0">
            <a:off x="1010299" y="2238200"/>
            <a:ext cx="5841296" cy="1154430"/>
          </a:xfrm>
          <a:prstGeom prst="rect">
            <a:avLst/>
          </a:prstGeom>
        </p:spPr>
        <p:txBody>
          <a:bodyPr anchor="t" rtlCol="false" tIns="0" lIns="0" bIns="0" rIns="0">
            <a:spAutoFit/>
          </a:bodyPr>
          <a:lstStyle/>
          <a:p>
            <a:pPr algn="l" marL="0" indent="0" lvl="0">
              <a:lnSpc>
                <a:spcPts val="4619"/>
              </a:lnSpc>
              <a:spcBef>
                <a:spcPct val="0"/>
              </a:spcBef>
            </a:pPr>
            <a:r>
              <a:rPr lang="en-US" sz="3299" spc="230">
                <a:solidFill>
                  <a:srgbClr val="000000"/>
                </a:solidFill>
                <a:latin typeface="Kollektif Bold"/>
                <a:ea typeface="Kollektif Bold"/>
                <a:cs typeface="Kollektif Bold"/>
                <a:sym typeface="Kollektif Bold"/>
              </a:rPr>
              <a:t>DISRUPTIVE INNOVATION</a:t>
            </a:r>
          </a:p>
        </p:txBody>
      </p:sp>
      <p:sp>
        <p:nvSpPr>
          <p:cNvPr name="TextBox 15" id="15"/>
          <p:cNvSpPr txBox="true"/>
          <p:nvPr/>
        </p:nvSpPr>
        <p:spPr>
          <a:xfrm rot="0">
            <a:off x="9464260" y="6027747"/>
            <a:ext cx="5823620" cy="573405"/>
          </a:xfrm>
          <a:prstGeom prst="rect">
            <a:avLst/>
          </a:prstGeom>
        </p:spPr>
        <p:txBody>
          <a:bodyPr anchor="t" rtlCol="false" tIns="0" lIns="0" bIns="0" rIns="0">
            <a:spAutoFit/>
          </a:bodyPr>
          <a:lstStyle/>
          <a:p>
            <a:pPr algn="l" marL="0" indent="0" lvl="0">
              <a:lnSpc>
                <a:spcPts val="4619"/>
              </a:lnSpc>
              <a:spcBef>
                <a:spcPct val="0"/>
              </a:spcBef>
            </a:pPr>
            <a:r>
              <a:rPr lang="en-US" sz="3299" spc="230">
                <a:solidFill>
                  <a:srgbClr val="000000"/>
                </a:solidFill>
                <a:latin typeface="Kollektif Bold"/>
                <a:ea typeface="Kollektif Bold"/>
                <a:cs typeface="Kollektif Bold"/>
                <a:sym typeface="Kollektif Bold"/>
              </a:rPr>
              <a:t>NEED-PULL INNOVATION</a:t>
            </a:r>
          </a:p>
        </p:txBody>
      </p:sp>
      <p:sp>
        <p:nvSpPr>
          <p:cNvPr name="TextBox 16" id="16"/>
          <p:cNvSpPr txBox="true"/>
          <p:nvPr/>
        </p:nvSpPr>
        <p:spPr>
          <a:xfrm rot="0">
            <a:off x="10355458" y="3028993"/>
            <a:ext cx="2880936" cy="1330324"/>
          </a:xfrm>
          <a:prstGeom prst="rect">
            <a:avLst/>
          </a:prstGeom>
        </p:spPr>
        <p:txBody>
          <a:bodyPr anchor="t" rtlCol="false" tIns="0" lIns="0" bIns="0" rIns="0">
            <a:spAutoFit/>
          </a:bodyPr>
          <a:lstStyle/>
          <a:p>
            <a:pPr algn="l" marL="0" indent="0" lvl="0">
              <a:lnSpc>
                <a:spcPts val="9999"/>
              </a:lnSpc>
            </a:pPr>
            <a:r>
              <a:rPr lang="en-US" sz="9999" spc="499">
                <a:solidFill>
                  <a:srgbClr val="000000"/>
                </a:solidFill>
                <a:latin typeface="Disket Mono Bold"/>
                <a:ea typeface="Disket Mono Bold"/>
                <a:cs typeface="Disket Mono Bold"/>
                <a:sym typeface="Disket Mono Bold"/>
              </a:rPr>
              <a:t>AWS</a:t>
            </a:r>
          </a:p>
        </p:txBody>
      </p:sp>
      <p:pic>
        <p:nvPicPr>
          <p:cNvPr name="Picture 17" id="17"/>
          <p:cNvPicPr>
            <a:picLocks noChangeAspect="true"/>
          </p:cNvPicPr>
          <p:nvPr/>
        </p:nvPicPr>
        <p:blipFill>
          <a:blip r:embed="rId10"/>
          <a:srcRect l="0" t="0" r="0" b="0"/>
          <a:stretch>
            <a:fillRect/>
          </a:stretch>
        </p:blipFill>
        <p:spPr>
          <a:xfrm flipH="false" flipV="false" rot="0">
            <a:off x="6156044" y="2053656"/>
            <a:ext cx="1772979" cy="1515897"/>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33257" y="1729199"/>
            <a:ext cx="11213701" cy="9938143"/>
          </a:xfrm>
          <a:custGeom>
            <a:avLst/>
            <a:gdLst/>
            <a:ahLst/>
            <a:cxnLst/>
            <a:rect r="r" b="b" t="t" l="l"/>
            <a:pathLst>
              <a:path h="9938143" w="11213701">
                <a:moveTo>
                  <a:pt x="0" y="0"/>
                </a:moveTo>
                <a:lnTo>
                  <a:pt x="11213701" y="0"/>
                </a:lnTo>
                <a:lnTo>
                  <a:pt x="11213701" y="9938142"/>
                </a:lnTo>
                <a:lnTo>
                  <a:pt x="0" y="993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465903" y="3898212"/>
            <a:ext cx="7402340" cy="4876586"/>
            <a:chOff x="0" y="0"/>
            <a:chExt cx="1957285" cy="1289440"/>
          </a:xfrm>
        </p:grpSpPr>
        <p:sp>
          <p:nvSpPr>
            <p:cNvPr name="Freeform 4" id="4"/>
            <p:cNvSpPr/>
            <p:nvPr/>
          </p:nvSpPr>
          <p:spPr>
            <a:xfrm flipH="false" flipV="false" rot="0">
              <a:off x="0" y="0"/>
              <a:ext cx="1957285" cy="1289440"/>
            </a:xfrm>
            <a:custGeom>
              <a:avLst/>
              <a:gdLst/>
              <a:ahLst/>
              <a:cxnLst/>
              <a:rect r="r" b="b" t="t" l="l"/>
              <a:pathLst>
                <a:path h="1289440" w="1957285">
                  <a:moveTo>
                    <a:pt x="26147" y="0"/>
                  </a:moveTo>
                  <a:lnTo>
                    <a:pt x="1931139" y="0"/>
                  </a:lnTo>
                  <a:cubicBezTo>
                    <a:pt x="1945579" y="0"/>
                    <a:pt x="1957285" y="11706"/>
                    <a:pt x="1957285" y="26147"/>
                  </a:cubicBezTo>
                  <a:lnTo>
                    <a:pt x="1957285" y="1263293"/>
                  </a:lnTo>
                  <a:cubicBezTo>
                    <a:pt x="1957285" y="1277733"/>
                    <a:pt x="1945579" y="1289440"/>
                    <a:pt x="1931139" y="1289440"/>
                  </a:cubicBezTo>
                  <a:lnTo>
                    <a:pt x="26147" y="1289440"/>
                  </a:lnTo>
                  <a:cubicBezTo>
                    <a:pt x="11706" y="1289440"/>
                    <a:pt x="0" y="1277733"/>
                    <a:pt x="0" y="1263293"/>
                  </a:cubicBezTo>
                  <a:lnTo>
                    <a:pt x="0" y="26147"/>
                  </a:lnTo>
                  <a:cubicBezTo>
                    <a:pt x="0" y="11706"/>
                    <a:pt x="11706" y="0"/>
                    <a:pt x="26147" y="0"/>
                  </a:cubicBezTo>
                  <a:close/>
                </a:path>
              </a:pathLst>
            </a:custGeom>
            <a:solidFill>
              <a:srgbClr val="FAC213"/>
            </a:solidFill>
          </p:spPr>
        </p:sp>
        <p:sp>
          <p:nvSpPr>
            <p:cNvPr name="TextBox 5" id="5"/>
            <p:cNvSpPr txBox="true"/>
            <p:nvPr/>
          </p:nvSpPr>
          <p:spPr>
            <a:xfrm>
              <a:off x="0" y="-38100"/>
              <a:ext cx="1957285" cy="132754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5332" y="3506673"/>
            <a:ext cx="5264258" cy="6187707"/>
            <a:chOff x="0" y="0"/>
            <a:chExt cx="1391946" cy="1636119"/>
          </a:xfrm>
        </p:grpSpPr>
        <p:sp>
          <p:nvSpPr>
            <p:cNvPr name="Freeform 7" id="7"/>
            <p:cNvSpPr/>
            <p:nvPr/>
          </p:nvSpPr>
          <p:spPr>
            <a:xfrm flipH="false" flipV="false" rot="0">
              <a:off x="0" y="0"/>
              <a:ext cx="1391946" cy="1636119"/>
            </a:xfrm>
            <a:custGeom>
              <a:avLst/>
              <a:gdLst/>
              <a:ahLst/>
              <a:cxnLst/>
              <a:rect r="r" b="b" t="t" l="l"/>
              <a:pathLst>
                <a:path h="1636119" w="1391946">
                  <a:moveTo>
                    <a:pt x="36766" y="0"/>
                  </a:moveTo>
                  <a:lnTo>
                    <a:pt x="1355179" y="0"/>
                  </a:lnTo>
                  <a:cubicBezTo>
                    <a:pt x="1375485" y="0"/>
                    <a:pt x="1391946" y="16461"/>
                    <a:pt x="1391946" y="36766"/>
                  </a:cubicBezTo>
                  <a:lnTo>
                    <a:pt x="1391946" y="1599352"/>
                  </a:lnTo>
                  <a:cubicBezTo>
                    <a:pt x="1391946" y="1619658"/>
                    <a:pt x="1375485" y="1636119"/>
                    <a:pt x="1355179" y="1636119"/>
                  </a:cubicBezTo>
                  <a:lnTo>
                    <a:pt x="36766" y="1636119"/>
                  </a:lnTo>
                  <a:cubicBezTo>
                    <a:pt x="16461" y="1636119"/>
                    <a:pt x="0" y="1619658"/>
                    <a:pt x="0" y="1599352"/>
                  </a:cubicBezTo>
                  <a:lnTo>
                    <a:pt x="0" y="36766"/>
                  </a:lnTo>
                  <a:cubicBezTo>
                    <a:pt x="0" y="16461"/>
                    <a:pt x="16461" y="0"/>
                    <a:pt x="36766" y="0"/>
                  </a:cubicBezTo>
                  <a:close/>
                </a:path>
              </a:pathLst>
            </a:custGeom>
            <a:solidFill>
              <a:srgbClr val="FF8400"/>
            </a:solidFill>
          </p:spPr>
        </p:sp>
        <p:sp>
          <p:nvSpPr>
            <p:cNvPr name="TextBox 8" id="8"/>
            <p:cNvSpPr txBox="true"/>
            <p:nvPr/>
          </p:nvSpPr>
          <p:spPr>
            <a:xfrm>
              <a:off x="0" y="-38100"/>
              <a:ext cx="1391946" cy="167421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978980" y="3377414"/>
            <a:ext cx="5264258" cy="6187707"/>
            <a:chOff x="0" y="0"/>
            <a:chExt cx="1391946" cy="1636119"/>
          </a:xfrm>
        </p:grpSpPr>
        <p:sp>
          <p:nvSpPr>
            <p:cNvPr name="Freeform 10" id="10"/>
            <p:cNvSpPr/>
            <p:nvPr/>
          </p:nvSpPr>
          <p:spPr>
            <a:xfrm flipH="false" flipV="false" rot="0">
              <a:off x="0" y="0"/>
              <a:ext cx="1391946" cy="1636119"/>
            </a:xfrm>
            <a:custGeom>
              <a:avLst/>
              <a:gdLst/>
              <a:ahLst/>
              <a:cxnLst/>
              <a:rect r="r" b="b" t="t" l="l"/>
              <a:pathLst>
                <a:path h="1636119" w="1391946">
                  <a:moveTo>
                    <a:pt x="36766" y="0"/>
                  </a:moveTo>
                  <a:lnTo>
                    <a:pt x="1355179" y="0"/>
                  </a:lnTo>
                  <a:cubicBezTo>
                    <a:pt x="1375485" y="0"/>
                    <a:pt x="1391946" y="16461"/>
                    <a:pt x="1391946" y="36766"/>
                  </a:cubicBezTo>
                  <a:lnTo>
                    <a:pt x="1391946" y="1599352"/>
                  </a:lnTo>
                  <a:cubicBezTo>
                    <a:pt x="1391946" y="1619658"/>
                    <a:pt x="1375485" y="1636119"/>
                    <a:pt x="1355179" y="1636119"/>
                  </a:cubicBezTo>
                  <a:lnTo>
                    <a:pt x="36766" y="1636119"/>
                  </a:lnTo>
                  <a:cubicBezTo>
                    <a:pt x="16461" y="1636119"/>
                    <a:pt x="0" y="1619658"/>
                    <a:pt x="0" y="1599352"/>
                  </a:cubicBezTo>
                  <a:lnTo>
                    <a:pt x="0" y="36766"/>
                  </a:lnTo>
                  <a:cubicBezTo>
                    <a:pt x="0" y="16461"/>
                    <a:pt x="16461" y="0"/>
                    <a:pt x="36766" y="0"/>
                  </a:cubicBezTo>
                  <a:close/>
                </a:path>
              </a:pathLst>
            </a:custGeom>
            <a:solidFill>
              <a:srgbClr val="FF8400"/>
            </a:solidFill>
          </p:spPr>
        </p:sp>
        <p:sp>
          <p:nvSpPr>
            <p:cNvPr name="TextBox 11" id="11"/>
            <p:cNvSpPr txBox="true"/>
            <p:nvPr/>
          </p:nvSpPr>
          <p:spPr>
            <a:xfrm>
              <a:off x="0" y="-38100"/>
              <a:ext cx="1391946" cy="1674219"/>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0"/>
            <a:ext cx="2973164" cy="2973164"/>
          </a:xfrm>
          <a:custGeom>
            <a:avLst/>
            <a:gdLst/>
            <a:ahLst/>
            <a:cxnLst/>
            <a:rect r="r" b="b" t="t" l="l"/>
            <a:pathLst>
              <a:path h="2973164" w="2973164">
                <a:moveTo>
                  <a:pt x="0" y="0"/>
                </a:moveTo>
                <a:lnTo>
                  <a:pt x="2973164" y="0"/>
                </a:lnTo>
                <a:lnTo>
                  <a:pt x="2973164" y="2973164"/>
                </a:lnTo>
                <a:lnTo>
                  <a:pt x="0" y="2973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021872" y="3107134"/>
            <a:ext cx="1411176" cy="799079"/>
          </a:xfrm>
          <a:custGeom>
            <a:avLst/>
            <a:gdLst/>
            <a:ahLst/>
            <a:cxnLst/>
            <a:rect r="r" b="b" t="t" l="l"/>
            <a:pathLst>
              <a:path h="799079" w="1411176">
                <a:moveTo>
                  <a:pt x="0" y="0"/>
                </a:moveTo>
                <a:lnTo>
                  <a:pt x="1411177" y="0"/>
                </a:lnTo>
                <a:lnTo>
                  <a:pt x="1411177" y="799078"/>
                </a:lnTo>
                <a:lnTo>
                  <a:pt x="0" y="799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934262" y="2516117"/>
            <a:ext cx="1382096" cy="1382096"/>
          </a:xfrm>
          <a:custGeom>
            <a:avLst/>
            <a:gdLst/>
            <a:ahLst/>
            <a:cxnLst/>
            <a:rect r="r" b="b" t="t" l="l"/>
            <a:pathLst>
              <a:path h="1382096" w="1382096">
                <a:moveTo>
                  <a:pt x="0" y="0"/>
                </a:moveTo>
                <a:lnTo>
                  <a:pt x="1382096" y="0"/>
                </a:lnTo>
                <a:lnTo>
                  <a:pt x="1382096" y="1382095"/>
                </a:lnTo>
                <a:lnTo>
                  <a:pt x="0" y="1382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636363" y="4094344"/>
            <a:ext cx="7231880" cy="4675875"/>
          </a:xfrm>
          <a:custGeom>
            <a:avLst/>
            <a:gdLst/>
            <a:ahLst/>
            <a:cxnLst/>
            <a:rect r="r" b="b" t="t" l="l"/>
            <a:pathLst>
              <a:path h="4675875" w="7231880">
                <a:moveTo>
                  <a:pt x="0" y="0"/>
                </a:moveTo>
                <a:lnTo>
                  <a:pt x="7231880" y="0"/>
                </a:lnTo>
                <a:lnTo>
                  <a:pt x="7231880" y="4675875"/>
                </a:lnTo>
                <a:lnTo>
                  <a:pt x="0" y="4675875"/>
                </a:lnTo>
                <a:lnTo>
                  <a:pt x="0" y="0"/>
                </a:lnTo>
                <a:close/>
              </a:path>
            </a:pathLst>
          </a:custGeom>
          <a:blipFill>
            <a:blip r:embed="rId10"/>
            <a:stretch>
              <a:fillRect l="-2834" t="0" r="-2834" b="0"/>
            </a:stretch>
          </a:blipFill>
          <a:ln w="66675" cap="sq">
            <a:solidFill>
              <a:srgbClr val="000000"/>
            </a:solidFill>
            <a:prstDash val="solid"/>
            <a:miter/>
          </a:ln>
        </p:spPr>
      </p:sp>
      <p:sp>
        <p:nvSpPr>
          <p:cNvPr name="TextBox 16" id="16"/>
          <p:cNvSpPr txBox="true"/>
          <p:nvPr/>
        </p:nvSpPr>
        <p:spPr>
          <a:xfrm rot="0">
            <a:off x="13453860" y="4983783"/>
            <a:ext cx="4498519" cy="3662212"/>
          </a:xfrm>
          <a:prstGeom prst="rect">
            <a:avLst/>
          </a:prstGeom>
        </p:spPr>
        <p:txBody>
          <a:bodyPr anchor="t" rtlCol="false" tIns="0" lIns="0" bIns="0" rIns="0">
            <a:spAutoFit/>
          </a:bodyPr>
          <a:lstStyle/>
          <a:p>
            <a:pPr algn="ctr">
              <a:lnSpc>
                <a:spcPts val="2922"/>
              </a:lnSpc>
            </a:pPr>
            <a:r>
              <a:rPr lang="en-US" sz="2087" spc="146">
                <a:solidFill>
                  <a:srgbClr val="F6F1E9"/>
                </a:solidFill>
                <a:latin typeface="Kollektif"/>
                <a:ea typeface="Kollektif"/>
                <a:cs typeface="Kollektif"/>
                <a:sym typeface="Kollektif"/>
              </a:rPr>
              <a:t>Early Adopters:</a:t>
            </a:r>
          </a:p>
          <a:p>
            <a:pPr algn="ctr">
              <a:lnSpc>
                <a:spcPts val="2922"/>
              </a:lnSpc>
            </a:pPr>
            <a:r>
              <a:rPr lang="en-US" sz="2087" spc="146">
                <a:solidFill>
                  <a:srgbClr val="F6F1E9"/>
                </a:solidFill>
                <a:latin typeface="Kollektif"/>
                <a:ea typeface="Kollektif"/>
                <a:cs typeface="Kollektif"/>
                <a:sym typeface="Kollektif"/>
              </a:rPr>
              <a:t>Startups and tech-savvy companies that quickly embrace cloud solutions to scale operations efficiently.</a:t>
            </a:r>
          </a:p>
          <a:p>
            <a:pPr algn="ctr">
              <a:lnSpc>
                <a:spcPts val="2922"/>
              </a:lnSpc>
            </a:pPr>
            <a:r>
              <a:rPr lang="en-US" sz="2087" spc="146">
                <a:solidFill>
                  <a:srgbClr val="F6F1E9"/>
                </a:solidFill>
                <a:latin typeface="Kollektif"/>
                <a:ea typeface="Kollektif"/>
                <a:cs typeface="Kollektif"/>
                <a:sym typeface="Kollektif"/>
              </a:rPr>
              <a:t>Early Majority:</a:t>
            </a:r>
          </a:p>
          <a:p>
            <a:pPr algn="ctr" marL="0" indent="0" lvl="0">
              <a:lnSpc>
                <a:spcPts val="2922"/>
              </a:lnSpc>
              <a:spcBef>
                <a:spcPct val="0"/>
              </a:spcBef>
            </a:pPr>
            <a:r>
              <a:rPr lang="en-US" sz="2087" spc="146">
                <a:solidFill>
                  <a:srgbClr val="F6F1E9"/>
                </a:solidFill>
                <a:latin typeface="Kollektif"/>
                <a:ea typeface="Kollektif"/>
                <a:cs typeface="Kollektif"/>
                <a:sym typeface="Kollektif"/>
              </a:rPr>
              <a:t>Enterprises that adopt AWS after seeing the success of early adopters and recognizing the cost and efficiency benefits.</a:t>
            </a:r>
          </a:p>
        </p:txBody>
      </p:sp>
      <p:sp>
        <p:nvSpPr>
          <p:cNvPr name="TextBox 17" id="17"/>
          <p:cNvSpPr txBox="true"/>
          <p:nvPr/>
        </p:nvSpPr>
        <p:spPr>
          <a:xfrm rot="0">
            <a:off x="187801" y="5152393"/>
            <a:ext cx="4983539" cy="3905308"/>
          </a:xfrm>
          <a:prstGeom prst="rect">
            <a:avLst/>
          </a:prstGeom>
        </p:spPr>
        <p:txBody>
          <a:bodyPr anchor="t" rtlCol="false" tIns="0" lIns="0" bIns="0" rIns="0">
            <a:spAutoFit/>
          </a:bodyPr>
          <a:lstStyle/>
          <a:p>
            <a:pPr algn="ctr">
              <a:lnSpc>
                <a:spcPts val="2229"/>
              </a:lnSpc>
            </a:pPr>
            <a:r>
              <a:rPr lang="en-US" sz="1592" spc="111">
                <a:solidFill>
                  <a:srgbClr val="F6F1E9"/>
                </a:solidFill>
                <a:latin typeface="Kollektif"/>
                <a:ea typeface="Kollektif"/>
                <a:cs typeface="Kollektif"/>
                <a:sym typeface="Kollektif"/>
              </a:rPr>
              <a:t>Relative Advantage:</a:t>
            </a:r>
          </a:p>
          <a:p>
            <a:pPr algn="ctr">
              <a:lnSpc>
                <a:spcPts val="2229"/>
              </a:lnSpc>
            </a:pPr>
            <a:r>
              <a:rPr lang="en-US" sz="1592" spc="111">
                <a:solidFill>
                  <a:srgbClr val="F6F1E9"/>
                </a:solidFill>
                <a:latin typeface="Kollektif"/>
                <a:ea typeface="Kollektif"/>
                <a:cs typeface="Kollektif"/>
                <a:sym typeface="Kollektif"/>
              </a:rPr>
              <a:t>AWS provides scalable, on-demand computing resources that significantly reduce IT infrastructure costs and enhance operational flexibility.</a:t>
            </a:r>
          </a:p>
          <a:p>
            <a:pPr algn="ctr">
              <a:lnSpc>
                <a:spcPts val="2229"/>
              </a:lnSpc>
            </a:pPr>
            <a:r>
              <a:rPr lang="en-US" sz="1592" spc="111">
                <a:solidFill>
                  <a:srgbClr val="F6F1E9"/>
                </a:solidFill>
                <a:latin typeface="Kollektif"/>
                <a:ea typeface="Kollektif"/>
                <a:cs typeface="Kollektif"/>
                <a:sym typeface="Kollektif"/>
              </a:rPr>
              <a:t>Compatibility:</a:t>
            </a:r>
          </a:p>
          <a:p>
            <a:pPr algn="ctr">
              <a:lnSpc>
                <a:spcPts val="2229"/>
              </a:lnSpc>
            </a:pPr>
            <a:r>
              <a:rPr lang="en-US" sz="1592" spc="111">
                <a:solidFill>
                  <a:srgbClr val="F6F1E9"/>
                </a:solidFill>
                <a:latin typeface="Kollektif"/>
                <a:ea typeface="Kollektif"/>
                <a:cs typeface="Kollektif"/>
                <a:sym typeface="Kollektif"/>
              </a:rPr>
              <a:t>AWS services integrate with various existing IT infrastructures and development tools, making it easy for businesses to transition to the cloud.</a:t>
            </a:r>
          </a:p>
          <a:p>
            <a:pPr algn="ctr">
              <a:lnSpc>
                <a:spcPts val="2229"/>
              </a:lnSpc>
            </a:pPr>
            <a:r>
              <a:rPr lang="en-US" sz="1592" spc="111">
                <a:solidFill>
                  <a:srgbClr val="F6F1E9"/>
                </a:solidFill>
                <a:latin typeface="Kollektif"/>
                <a:ea typeface="Kollektif"/>
                <a:cs typeface="Kollektif"/>
                <a:sym typeface="Kollektif"/>
              </a:rPr>
              <a:t>Complexity:</a:t>
            </a:r>
          </a:p>
          <a:p>
            <a:pPr algn="ctr" marL="0" indent="0" lvl="0">
              <a:lnSpc>
                <a:spcPts val="2229"/>
              </a:lnSpc>
              <a:spcBef>
                <a:spcPct val="0"/>
              </a:spcBef>
            </a:pPr>
            <a:r>
              <a:rPr lang="en-US" sz="1592" spc="111">
                <a:solidFill>
                  <a:srgbClr val="F6F1E9"/>
                </a:solidFill>
                <a:latin typeface="Kollektif"/>
                <a:ea typeface="Kollektif"/>
                <a:cs typeface="Kollektif"/>
                <a:sym typeface="Kollektif"/>
              </a:rPr>
              <a:t>AWS offers a range of services from basic to advanced, with extensive documentation and support, making it accessible to users with varying levels of expertise.</a:t>
            </a:r>
          </a:p>
        </p:txBody>
      </p:sp>
      <p:sp>
        <p:nvSpPr>
          <p:cNvPr name="TextBox 18" id="18"/>
          <p:cNvSpPr txBox="true"/>
          <p:nvPr/>
        </p:nvSpPr>
        <p:spPr>
          <a:xfrm rot="0">
            <a:off x="796256" y="4046719"/>
            <a:ext cx="3956427" cy="696899"/>
          </a:xfrm>
          <a:prstGeom prst="rect">
            <a:avLst/>
          </a:prstGeom>
        </p:spPr>
        <p:txBody>
          <a:bodyPr anchor="t" rtlCol="false" tIns="0" lIns="0" bIns="0" rIns="0">
            <a:spAutoFit/>
          </a:bodyPr>
          <a:lstStyle/>
          <a:p>
            <a:pPr algn="ctr" marL="0" indent="0" lvl="0">
              <a:lnSpc>
                <a:spcPts val="2789"/>
              </a:lnSpc>
              <a:spcBef>
                <a:spcPct val="0"/>
              </a:spcBef>
            </a:pPr>
            <a:r>
              <a:rPr lang="en-US" sz="1992" spc="139">
                <a:solidFill>
                  <a:srgbClr val="F6F1E9"/>
                </a:solidFill>
                <a:latin typeface="Kollektif Bold"/>
                <a:ea typeface="Kollektif Bold"/>
                <a:cs typeface="Kollektif Bold"/>
                <a:sym typeface="Kollektif Bold"/>
              </a:rPr>
              <a:t>FACTORS THAT INFLUENCE ADOPTION:</a:t>
            </a:r>
          </a:p>
        </p:txBody>
      </p:sp>
      <p:sp>
        <p:nvSpPr>
          <p:cNvPr name="TextBox 19" id="19"/>
          <p:cNvSpPr txBox="true"/>
          <p:nvPr/>
        </p:nvSpPr>
        <p:spPr>
          <a:xfrm rot="0">
            <a:off x="13453860" y="4101350"/>
            <a:ext cx="4281690" cy="763084"/>
          </a:xfrm>
          <a:prstGeom prst="rect">
            <a:avLst/>
          </a:prstGeom>
        </p:spPr>
        <p:txBody>
          <a:bodyPr anchor="t" rtlCol="false" tIns="0" lIns="0" bIns="0" rIns="0">
            <a:spAutoFit/>
          </a:bodyPr>
          <a:lstStyle/>
          <a:p>
            <a:pPr algn="ctr" marL="0" indent="0" lvl="0">
              <a:lnSpc>
                <a:spcPts val="3074"/>
              </a:lnSpc>
              <a:spcBef>
                <a:spcPct val="0"/>
              </a:spcBef>
            </a:pPr>
            <a:r>
              <a:rPr lang="en-US" sz="2195" spc="153">
                <a:solidFill>
                  <a:srgbClr val="F6F1E9"/>
                </a:solidFill>
                <a:latin typeface="Kollektif Bold"/>
                <a:ea typeface="Kollektif Bold"/>
                <a:cs typeface="Kollektif Bold"/>
                <a:sym typeface="Kollektif Bold"/>
              </a:rPr>
              <a:t>INNOVATION ADOPTER CATEGORIES</a:t>
            </a:r>
          </a:p>
        </p:txBody>
      </p:sp>
      <p:sp>
        <p:nvSpPr>
          <p:cNvPr name="TextBox 20" id="20"/>
          <p:cNvSpPr txBox="true"/>
          <p:nvPr/>
        </p:nvSpPr>
        <p:spPr>
          <a:xfrm rot="0">
            <a:off x="521012" y="831476"/>
            <a:ext cx="17301596" cy="1733620"/>
          </a:xfrm>
          <a:prstGeom prst="rect">
            <a:avLst/>
          </a:prstGeom>
        </p:spPr>
        <p:txBody>
          <a:bodyPr anchor="t" rtlCol="false" tIns="0" lIns="0" bIns="0" rIns="0">
            <a:spAutoFit/>
          </a:bodyPr>
          <a:lstStyle/>
          <a:p>
            <a:pPr algn="ctr" marL="0" indent="0" lvl="0">
              <a:lnSpc>
                <a:spcPts val="6685"/>
              </a:lnSpc>
            </a:pPr>
            <a:r>
              <a:rPr lang="en-US" sz="6685" spc="334">
                <a:solidFill>
                  <a:srgbClr val="000000"/>
                </a:solidFill>
                <a:latin typeface="Disket Mono Bold"/>
                <a:ea typeface="Disket Mono Bold"/>
                <a:cs typeface="Disket Mono Bold"/>
                <a:sym typeface="Disket Mono Bold"/>
              </a:rPr>
              <a:t>Adoption Factors and Adopter Categories for AWS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82101" y="1950749"/>
            <a:ext cx="11340534" cy="10050548"/>
          </a:xfrm>
          <a:custGeom>
            <a:avLst/>
            <a:gdLst/>
            <a:ahLst/>
            <a:cxnLst/>
            <a:rect r="r" b="b" t="t" l="l"/>
            <a:pathLst>
              <a:path h="10050548" w="11340534">
                <a:moveTo>
                  <a:pt x="0" y="0"/>
                </a:moveTo>
                <a:lnTo>
                  <a:pt x="11340534" y="0"/>
                </a:lnTo>
                <a:lnTo>
                  <a:pt x="11340534" y="10050548"/>
                </a:lnTo>
                <a:lnTo>
                  <a:pt x="0" y="10050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82101" y="1373258"/>
            <a:ext cx="7160713" cy="5406515"/>
            <a:chOff x="0" y="0"/>
            <a:chExt cx="1885949" cy="1423938"/>
          </a:xfrm>
        </p:grpSpPr>
        <p:sp>
          <p:nvSpPr>
            <p:cNvPr name="Freeform 4" id="4"/>
            <p:cNvSpPr/>
            <p:nvPr/>
          </p:nvSpPr>
          <p:spPr>
            <a:xfrm flipH="false" flipV="false" rot="0">
              <a:off x="0" y="0"/>
              <a:ext cx="1885949" cy="1423938"/>
            </a:xfrm>
            <a:custGeom>
              <a:avLst/>
              <a:gdLst/>
              <a:ahLst/>
              <a:cxnLst/>
              <a:rect r="r" b="b" t="t" l="l"/>
              <a:pathLst>
                <a:path h="1423938" w="1885949">
                  <a:moveTo>
                    <a:pt x="27029" y="0"/>
                  </a:moveTo>
                  <a:lnTo>
                    <a:pt x="1858920" y="0"/>
                  </a:lnTo>
                  <a:cubicBezTo>
                    <a:pt x="1866088" y="0"/>
                    <a:pt x="1872963" y="2848"/>
                    <a:pt x="1878032" y="7917"/>
                  </a:cubicBezTo>
                  <a:cubicBezTo>
                    <a:pt x="1883101" y="12986"/>
                    <a:pt x="1885949" y="19861"/>
                    <a:pt x="1885949" y="27029"/>
                  </a:cubicBezTo>
                  <a:lnTo>
                    <a:pt x="1885949" y="1396909"/>
                  </a:lnTo>
                  <a:cubicBezTo>
                    <a:pt x="1885949" y="1411837"/>
                    <a:pt x="1873848" y="1423938"/>
                    <a:pt x="1858920" y="1423938"/>
                  </a:cubicBezTo>
                  <a:lnTo>
                    <a:pt x="27029" y="1423938"/>
                  </a:lnTo>
                  <a:cubicBezTo>
                    <a:pt x="12101" y="1423938"/>
                    <a:pt x="0" y="1411837"/>
                    <a:pt x="0" y="1396909"/>
                  </a:cubicBezTo>
                  <a:lnTo>
                    <a:pt x="0" y="27029"/>
                  </a:lnTo>
                  <a:cubicBezTo>
                    <a:pt x="0" y="12101"/>
                    <a:pt x="12101" y="0"/>
                    <a:pt x="27029" y="0"/>
                  </a:cubicBezTo>
                  <a:close/>
                </a:path>
              </a:pathLst>
            </a:custGeom>
            <a:solidFill>
              <a:srgbClr val="FAC213"/>
            </a:solidFill>
          </p:spPr>
        </p:sp>
        <p:sp>
          <p:nvSpPr>
            <p:cNvPr name="TextBox 5" id="5"/>
            <p:cNvSpPr txBox="true"/>
            <p:nvPr/>
          </p:nvSpPr>
          <p:spPr>
            <a:xfrm>
              <a:off x="0" y="-38100"/>
              <a:ext cx="1885949" cy="14620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534606" y="928511"/>
            <a:ext cx="7160713" cy="5246370"/>
            <a:chOff x="0" y="0"/>
            <a:chExt cx="1109382" cy="812800"/>
          </a:xfrm>
        </p:grpSpPr>
        <p:sp>
          <p:nvSpPr>
            <p:cNvPr name="Freeform 7" id="7"/>
            <p:cNvSpPr/>
            <p:nvPr/>
          </p:nvSpPr>
          <p:spPr>
            <a:xfrm flipH="false" flipV="false" rot="0">
              <a:off x="0" y="0"/>
              <a:ext cx="1109382" cy="812800"/>
            </a:xfrm>
            <a:custGeom>
              <a:avLst/>
              <a:gdLst/>
              <a:ahLst/>
              <a:cxnLst/>
              <a:rect r="r" b="b" t="t" l="l"/>
              <a:pathLst>
                <a:path h="812800" w="1109382">
                  <a:moveTo>
                    <a:pt x="24867" y="0"/>
                  </a:moveTo>
                  <a:lnTo>
                    <a:pt x="1084515" y="0"/>
                  </a:lnTo>
                  <a:cubicBezTo>
                    <a:pt x="1098249" y="0"/>
                    <a:pt x="1109382" y="11133"/>
                    <a:pt x="1109382" y="24867"/>
                  </a:cubicBezTo>
                  <a:lnTo>
                    <a:pt x="1109382" y="787933"/>
                  </a:lnTo>
                  <a:cubicBezTo>
                    <a:pt x="1109382" y="794528"/>
                    <a:pt x="1106762" y="800853"/>
                    <a:pt x="1102099" y="805517"/>
                  </a:cubicBezTo>
                  <a:cubicBezTo>
                    <a:pt x="1097435" y="810180"/>
                    <a:pt x="1091110" y="812800"/>
                    <a:pt x="1084515" y="812800"/>
                  </a:cubicBezTo>
                  <a:lnTo>
                    <a:pt x="24867" y="812800"/>
                  </a:lnTo>
                  <a:cubicBezTo>
                    <a:pt x="18272" y="812800"/>
                    <a:pt x="11947" y="810180"/>
                    <a:pt x="7283" y="805517"/>
                  </a:cubicBezTo>
                  <a:cubicBezTo>
                    <a:pt x="2620" y="800853"/>
                    <a:pt x="0" y="794528"/>
                    <a:pt x="0" y="787933"/>
                  </a:cubicBezTo>
                  <a:lnTo>
                    <a:pt x="0" y="24867"/>
                  </a:lnTo>
                  <a:cubicBezTo>
                    <a:pt x="0" y="18272"/>
                    <a:pt x="2620" y="11947"/>
                    <a:pt x="7283" y="7283"/>
                  </a:cubicBezTo>
                  <a:cubicBezTo>
                    <a:pt x="11947" y="2620"/>
                    <a:pt x="18272" y="0"/>
                    <a:pt x="24867" y="0"/>
                  </a:cubicBezTo>
                  <a:close/>
                </a:path>
              </a:pathLst>
            </a:custGeom>
            <a:blipFill>
              <a:blip r:embed="rId4"/>
              <a:stretch>
                <a:fillRect l="-4983" t="0" r="-4983" b="0"/>
              </a:stretch>
            </a:blipFill>
            <a:ln w="266700" cap="rnd">
              <a:solidFill>
                <a:srgbClr val="F6F1E9"/>
              </a:solidFill>
              <a:prstDash val="solid"/>
              <a:round/>
            </a:ln>
          </p:spPr>
        </p:sp>
      </p:grpSp>
      <p:grpSp>
        <p:nvGrpSpPr>
          <p:cNvPr name="Group 8" id="8"/>
          <p:cNvGrpSpPr/>
          <p:nvPr/>
        </p:nvGrpSpPr>
        <p:grpSpPr>
          <a:xfrm rot="0">
            <a:off x="16658919" y="8306020"/>
            <a:ext cx="1036400" cy="10364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4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197585" y="8306020"/>
            <a:ext cx="1036400" cy="10364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3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805336" y="8306020"/>
            <a:ext cx="1036400" cy="10364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4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0" y="-24843"/>
            <a:ext cx="3301777" cy="3301777"/>
          </a:xfrm>
          <a:custGeom>
            <a:avLst/>
            <a:gdLst/>
            <a:ahLst/>
            <a:cxnLst/>
            <a:rect r="r" b="b" t="t" l="l"/>
            <a:pathLst>
              <a:path h="3301777" w="3301777">
                <a:moveTo>
                  <a:pt x="0" y="0"/>
                </a:moveTo>
                <a:lnTo>
                  <a:pt x="3301777" y="0"/>
                </a:lnTo>
                <a:lnTo>
                  <a:pt x="3301777" y="3301777"/>
                </a:lnTo>
                <a:lnTo>
                  <a:pt x="0" y="3301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300957" y="1828578"/>
            <a:ext cx="7540725" cy="1141337"/>
          </a:xfrm>
          <a:prstGeom prst="rect">
            <a:avLst/>
          </a:prstGeom>
        </p:spPr>
        <p:txBody>
          <a:bodyPr anchor="t" rtlCol="false" tIns="0" lIns="0" bIns="0" rIns="0">
            <a:spAutoFit/>
          </a:bodyPr>
          <a:lstStyle/>
          <a:p>
            <a:pPr algn="l" marL="0" indent="0" lvl="0">
              <a:lnSpc>
                <a:spcPts val="4367"/>
              </a:lnSpc>
            </a:pPr>
            <a:r>
              <a:rPr lang="en-US" sz="4367" spc="218">
                <a:solidFill>
                  <a:srgbClr val="000000"/>
                </a:solidFill>
                <a:latin typeface="Disket Mono Bold"/>
                <a:ea typeface="Disket Mono Bold"/>
                <a:cs typeface="Disket Mono Bold"/>
                <a:sym typeface="Disket Mono Bold"/>
              </a:rPr>
              <a:t>Profit Model and Network</a:t>
            </a:r>
          </a:p>
        </p:txBody>
      </p:sp>
      <p:sp>
        <p:nvSpPr>
          <p:cNvPr name="TextBox 19" id="19"/>
          <p:cNvSpPr txBox="true"/>
          <p:nvPr/>
        </p:nvSpPr>
        <p:spPr>
          <a:xfrm rot="0">
            <a:off x="998638" y="5076825"/>
            <a:ext cx="8145362" cy="4345151"/>
          </a:xfrm>
          <a:prstGeom prst="rect">
            <a:avLst/>
          </a:prstGeom>
        </p:spPr>
        <p:txBody>
          <a:bodyPr anchor="t" rtlCol="false" tIns="0" lIns="0" bIns="0" rIns="0">
            <a:spAutoFit/>
          </a:bodyPr>
          <a:lstStyle/>
          <a:p>
            <a:pPr algn="l">
              <a:lnSpc>
                <a:spcPts val="3445"/>
              </a:lnSpc>
            </a:pPr>
            <a:r>
              <a:rPr lang="en-US" sz="2461" spc="172">
                <a:solidFill>
                  <a:srgbClr val="000000"/>
                </a:solidFill>
                <a:latin typeface="Kollektif"/>
                <a:ea typeface="Kollektif"/>
                <a:cs typeface="Kollektif"/>
                <a:sym typeface="Kollektif"/>
              </a:rPr>
              <a:t>Profit Model:</a:t>
            </a:r>
          </a:p>
          <a:p>
            <a:pPr algn="l">
              <a:lnSpc>
                <a:spcPts val="3445"/>
              </a:lnSpc>
            </a:pPr>
            <a:r>
              <a:rPr lang="en-US" sz="2461" spc="172">
                <a:solidFill>
                  <a:srgbClr val="000000"/>
                </a:solidFill>
                <a:latin typeface="Kollektif"/>
                <a:ea typeface="Kollektif"/>
                <a:cs typeface="Kollektif"/>
                <a:sym typeface="Kollektif"/>
              </a:rPr>
              <a:t>Offering a pay-as-you-go pricing model, allowing customers to only pay for the computing resources they use, making cloud services more accessible and cost-effective.</a:t>
            </a:r>
          </a:p>
          <a:p>
            <a:pPr algn="l">
              <a:lnSpc>
                <a:spcPts val="3445"/>
              </a:lnSpc>
            </a:pPr>
          </a:p>
          <a:p>
            <a:pPr algn="l">
              <a:lnSpc>
                <a:spcPts val="3445"/>
              </a:lnSpc>
            </a:pPr>
            <a:r>
              <a:rPr lang="en-US" sz="2461" spc="172">
                <a:solidFill>
                  <a:srgbClr val="000000"/>
                </a:solidFill>
                <a:latin typeface="Kollektif"/>
                <a:ea typeface="Kollektif"/>
                <a:cs typeface="Kollektif"/>
                <a:sym typeface="Kollektif"/>
              </a:rPr>
              <a:t>Network:</a:t>
            </a:r>
          </a:p>
          <a:p>
            <a:pPr algn="l" marL="0" indent="0" lvl="0">
              <a:lnSpc>
                <a:spcPts val="3445"/>
              </a:lnSpc>
              <a:spcBef>
                <a:spcPct val="0"/>
              </a:spcBef>
            </a:pPr>
            <a:r>
              <a:rPr lang="en-US" sz="2461" spc="172">
                <a:solidFill>
                  <a:srgbClr val="000000"/>
                </a:solidFill>
                <a:latin typeface="Kollektif"/>
                <a:ea typeface="Kollektif"/>
                <a:cs typeface="Kollektif"/>
                <a:sym typeface="Kollektif"/>
              </a:rPr>
              <a:t>Building a vast network of data centers and cloud infrastructure globally, ensuring high availability and low latency for customers worldwide.</a:t>
            </a:r>
          </a:p>
        </p:txBody>
      </p:sp>
      <p:sp>
        <p:nvSpPr>
          <p:cNvPr name="Freeform 20" id="20"/>
          <p:cNvSpPr/>
          <p:nvPr/>
        </p:nvSpPr>
        <p:spPr>
          <a:xfrm flipH="false" flipV="false" rot="-816789">
            <a:off x="10610981" y="735505"/>
            <a:ext cx="1064989" cy="776111"/>
          </a:xfrm>
          <a:custGeom>
            <a:avLst/>
            <a:gdLst/>
            <a:ahLst/>
            <a:cxnLst/>
            <a:rect r="r" b="b" t="t" l="l"/>
            <a:pathLst>
              <a:path h="776111" w="1064989">
                <a:moveTo>
                  <a:pt x="0" y="0"/>
                </a:moveTo>
                <a:lnTo>
                  <a:pt x="1064990" y="0"/>
                </a:lnTo>
                <a:lnTo>
                  <a:pt x="1064990" y="776111"/>
                </a:lnTo>
                <a:lnTo>
                  <a:pt x="0" y="776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92798" y="4041410"/>
            <a:ext cx="7609885" cy="1628620"/>
            <a:chOff x="0" y="0"/>
            <a:chExt cx="2004250" cy="428937"/>
          </a:xfrm>
        </p:grpSpPr>
        <p:sp>
          <p:nvSpPr>
            <p:cNvPr name="Freeform 3" id="3"/>
            <p:cNvSpPr/>
            <p:nvPr/>
          </p:nvSpPr>
          <p:spPr>
            <a:xfrm flipH="false" flipV="false" rot="0">
              <a:off x="0" y="0"/>
              <a:ext cx="2004250" cy="428937"/>
            </a:xfrm>
            <a:custGeom>
              <a:avLst/>
              <a:gdLst/>
              <a:ahLst/>
              <a:cxnLst/>
              <a:rect r="r" b="b" t="t" l="l"/>
              <a:pathLst>
                <a:path h="428937" w="2004250">
                  <a:moveTo>
                    <a:pt x="16278" y="0"/>
                  </a:moveTo>
                  <a:lnTo>
                    <a:pt x="1987972" y="0"/>
                  </a:lnTo>
                  <a:cubicBezTo>
                    <a:pt x="1992289" y="0"/>
                    <a:pt x="1996429" y="1715"/>
                    <a:pt x="1999482" y="4768"/>
                  </a:cubicBezTo>
                  <a:cubicBezTo>
                    <a:pt x="2002535" y="7820"/>
                    <a:pt x="2004250" y="11961"/>
                    <a:pt x="2004250" y="16278"/>
                  </a:cubicBezTo>
                  <a:lnTo>
                    <a:pt x="2004250" y="412659"/>
                  </a:lnTo>
                  <a:cubicBezTo>
                    <a:pt x="2004250" y="416977"/>
                    <a:pt x="2002535" y="421117"/>
                    <a:pt x="1999482" y="424169"/>
                  </a:cubicBezTo>
                  <a:cubicBezTo>
                    <a:pt x="1996429" y="427222"/>
                    <a:pt x="1992289" y="428937"/>
                    <a:pt x="1987972" y="428937"/>
                  </a:cubicBezTo>
                  <a:lnTo>
                    <a:pt x="16278" y="428937"/>
                  </a:lnTo>
                  <a:cubicBezTo>
                    <a:pt x="7288" y="428937"/>
                    <a:pt x="0" y="421649"/>
                    <a:pt x="0" y="412659"/>
                  </a:cubicBezTo>
                  <a:lnTo>
                    <a:pt x="0" y="16278"/>
                  </a:lnTo>
                  <a:cubicBezTo>
                    <a:pt x="0" y="7288"/>
                    <a:pt x="7288" y="0"/>
                    <a:pt x="16278" y="0"/>
                  </a:cubicBezTo>
                  <a:close/>
                </a:path>
              </a:pathLst>
            </a:custGeom>
            <a:solidFill>
              <a:srgbClr val="FAC213"/>
            </a:solidFill>
            <a:ln cap="sq">
              <a:noFill/>
              <a:prstDash val="solid"/>
              <a:miter/>
            </a:ln>
          </p:spPr>
        </p:sp>
        <p:sp>
          <p:nvSpPr>
            <p:cNvPr name="TextBox 4" id="4"/>
            <p:cNvSpPr txBox="true"/>
            <p:nvPr/>
          </p:nvSpPr>
          <p:spPr>
            <a:xfrm>
              <a:off x="0" y="-38100"/>
              <a:ext cx="2004250" cy="46703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24843"/>
            <a:ext cx="2315601" cy="2315601"/>
          </a:xfrm>
          <a:custGeom>
            <a:avLst/>
            <a:gdLst/>
            <a:ahLst/>
            <a:cxnLst/>
            <a:rect r="r" b="b" t="t" l="l"/>
            <a:pathLst>
              <a:path h="2315601" w="2315601">
                <a:moveTo>
                  <a:pt x="0" y="0"/>
                </a:moveTo>
                <a:lnTo>
                  <a:pt x="2315601" y="0"/>
                </a:lnTo>
                <a:lnTo>
                  <a:pt x="2315601" y="2315600"/>
                </a:lnTo>
                <a:lnTo>
                  <a:pt x="0" y="2315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80559" y="5047115"/>
            <a:ext cx="12493231" cy="4432263"/>
            <a:chOff x="0" y="0"/>
            <a:chExt cx="3290398" cy="1167345"/>
          </a:xfrm>
        </p:grpSpPr>
        <p:sp>
          <p:nvSpPr>
            <p:cNvPr name="Freeform 7" id="7"/>
            <p:cNvSpPr/>
            <p:nvPr/>
          </p:nvSpPr>
          <p:spPr>
            <a:xfrm flipH="false" flipV="false" rot="0">
              <a:off x="0" y="0"/>
              <a:ext cx="3290398" cy="1167345"/>
            </a:xfrm>
            <a:custGeom>
              <a:avLst/>
              <a:gdLst/>
              <a:ahLst/>
              <a:cxnLst/>
              <a:rect r="r" b="b" t="t" l="l"/>
              <a:pathLst>
                <a:path h="1167345" w="3290398">
                  <a:moveTo>
                    <a:pt x="17351" y="0"/>
                  </a:moveTo>
                  <a:lnTo>
                    <a:pt x="3273047" y="0"/>
                  </a:lnTo>
                  <a:cubicBezTo>
                    <a:pt x="3277649" y="0"/>
                    <a:pt x="3282062" y="1828"/>
                    <a:pt x="3285316" y="5082"/>
                  </a:cubicBezTo>
                  <a:cubicBezTo>
                    <a:pt x="3288570" y="8336"/>
                    <a:pt x="3290398" y="12749"/>
                    <a:pt x="3290398" y="17351"/>
                  </a:cubicBezTo>
                  <a:lnTo>
                    <a:pt x="3290398" y="1149994"/>
                  </a:lnTo>
                  <a:cubicBezTo>
                    <a:pt x="3290398" y="1154596"/>
                    <a:pt x="3288570" y="1159009"/>
                    <a:pt x="3285316" y="1162263"/>
                  </a:cubicBezTo>
                  <a:cubicBezTo>
                    <a:pt x="3282062" y="1165517"/>
                    <a:pt x="3277649" y="1167345"/>
                    <a:pt x="3273047" y="1167345"/>
                  </a:cubicBezTo>
                  <a:lnTo>
                    <a:pt x="17351" y="1167345"/>
                  </a:lnTo>
                  <a:cubicBezTo>
                    <a:pt x="12749" y="1167345"/>
                    <a:pt x="8336" y="1165517"/>
                    <a:pt x="5082" y="1162263"/>
                  </a:cubicBezTo>
                  <a:cubicBezTo>
                    <a:pt x="1828" y="1159009"/>
                    <a:pt x="0" y="1154596"/>
                    <a:pt x="0" y="1149994"/>
                  </a:cubicBezTo>
                  <a:lnTo>
                    <a:pt x="0" y="17351"/>
                  </a:lnTo>
                  <a:cubicBezTo>
                    <a:pt x="0" y="12749"/>
                    <a:pt x="1828" y="8336"/>
                    <a:pt x="5082" y="5082"/>
                  </a:cubicBezTo>
                  <a:cubicBezTo>
                    <a:pt x="8336" y="1828"/>
                    <a:pt x="12749" y="0"/>
                    <a:pt x="17351" y="0"/>
                  </a:cubicBezTo>
                  <a:close/>
                </a:path>
              </a:pathLst>
            </a:custGeom>
            <a:solidFill>
              <a:srgbClr val="F6F1E9"/>
            </a:solidFill>
            <a:ln cap="rnd">
              <a:noFill/>
              <a:prstDash val="solid"/>
              <a:round/>
            </a:ln>
          </p:spPr>
        </p:sp>
        <p:sp>
          <p:nvSpPr>
            <p:cNvPr name="TextBox 8" id="8"/>
            <p:cNvSpPr txBox="true"/>
            <p:nvPr/>
          </p:nvSpPr>
          <p:spPr>
            <a:xfrm>
              <a:off x="0" y="-38100"/>
              <a:ext cx="3290398" cy="120544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856899" y="153009"/>
            <a:ext cx="6916891" cy="1959895"/>
          </a:xfrm>
          <a:custGeom>
            <a:avLst/>
            <a:gdLst/>
            <a:ahLst/>
            <a:cxnLst/>
            <a:rect r="r" b="b" t="t" l="l"/>
            <a:pathLst>
              <a:path h="1959895" w="6916891">
                <a:moveTo>
                  <a:pt x="0" y="0"/>
                </a:moveTo>
                <a:lnTo>
                  <a:pt x="6916892" y="0"/>
                </a:lnTo>
                <a:lnTo>
                  <a:pt x="6916892" y="1959895"/>
                </a:lnTo>
                <a:lnTo>
                  <a:pt x="0" y="1959895"/>
                </a:lnTo>
                <a:lnTo>
                  <a:pt x="0" y="0"/>
                </a:lnTo>
                <a:close/>
              </a:path>
            </a:pathLst>
          </a:custGeom>
          <a:blipFill>
            <a:blip r:embed="rId4"/>
            <a:stretch>
              <a:fillRect l="0" t="-5879" r="0" b="-5879"/>
            </a:stretch>
          </a:blipFill>
        </p:spPr>
      </p:sp>
      <p:sp>
        <p:nvSpPr>
          <p:cNvPr name="Freeform 10" id="10"/>
          <p:cNvSpPr/>
          <p:nvPr/>
        </p:nvSpPr>
        <p:spPr>
          <a:xfrm flipH="false" flipV="false" rot="0">
            <a:off x="0" y="6662283"/>
            <a:ext cx="5002404" cy="3624717"/>
          </a:xfrm>
          <a:custGeom>
            <a:avLst/>
            <a:gdLst/>
            <a:ahLst/>
            <a:cxnLst/>
            <a:rect r="r" b="b" t="t" l="l"/>
            <a:pathLst>
              <a:path h="3624717" w="5002404">
                <a:moveTo>
                  <a:pt x="0" y="0"/>
                </a:moveTo>
                <a:lnTo>
                  <a:pt x="5002404" y="0"/>
                </a:lnTo>
                <a:lnTo>
                  <a:pt x="5002404" y="3624717"/>
                </a:lnTo>
                <a:lnTo>
                  <a:pt x="0" y="3624717"/>
                </a:lnTo>
                <a:lnTo>
                  <a:pt x="0" y="0"/>
                </a:lnTo>
                <a:close/>
              </a:path>
            </a:pathLst>
          </a:custGeom>
          <a:blipFill>
            <a:blip r:embed="rId5"/>
            <a:stretch>
              <a:fillRect l="0" t="0" r="0" b="0"/>
            </a:stretch>
          </a:blipFill>
        </p:spPr>
      </p:sp>
      <p:sp>
        <p:nvSpPr>
          <p:cNvPr name="TextBox 11" id="11"/>
          <p:cNvSpPr txBox="true"/>
          <p:nvPr/>
        </p:nvSpPr>
        <p:spPr>
          <a:xfrm rot="0">
            <a:off x="2711156" y="865202"/>
            <a:ext cx="12394620" cy="939800"/>
          </a:xfrm>
          <a:prstGeom prst="rect">
            <a:avLst/>
          </a:prstGeom>
        </p:spPr>
        <p:txBody>
          <a:bodyPr anchor="t" rtlCol="false" tIns="0" lIns="0" bIns="0" rIns="0">
            <a:spAutoFit/>
          </a:bodyPr>
          <a:lstStyle/>
          <a:p>
            <a:pPr algn="l" marL="0" indent="0" lvl="0">
              <a:lnSpc>
                <a:spcPts val="6999"/>
              </a:lnSpc>
            </a:pPr>
            <a:r>
              <a:rPr lang="en-US" sz="6999" spc="349">
                <a:solidFill>
                  <a:srgbClr val="000000"/>
                </a:solidFill>
                <a:latin typeface="Disket Mono Bold"/>
                <a:ea typeface="Disket Mono Bold"/>
                <a:cs typeface="Disket Mono Bold"/>
                <a:sym typeface="Disket Mono Bold"/>
              </a:rPr>
              <a:t>Amazon Alexa</a:t>
            </a:r>
          </a:p>
        </p:txBody>
      </p:sp>
      <p:sp>
        <p:nvSpPr>
          <p:cNvPr name="TextBox 12" id="12"/>
          <p:cNvSpPr txBox="true"/>
          <p:nvPr/>
        </p:nvSpPr>
        <p:spPr>
          <a:xfrm rot="0">
            <a:off x="10031368" y="4232527"/>
            <a:ext cx="6826964" cy="589428"/>
          </a:xfrm>
          <a:prstGeom prst="rect">
            <a:avLst/>
          </a:prstGeom>
        </p:spPr>
        <p:txBody>
          <a:bodyPr anchor="t" rtlCol="false" tIns="0" lIns="0" bIns="0" rIns="0">
            <a:spAutoFit/>
          </a:bodyPr>
          <a:lstStyle/>
          <a:p>
            <a:pPr algn="l" marL="0" indent="0" lvl="0">
              <a:lnSpc>
                <a:spcPts val="4786"/>
              </a:lnSpc>
              <a:spcBef>
                <a:spcPct val="0"/>
              </a:spcBef>
            </a:pPr>
            <a:r>
              <a:rPr lang="en-US" sz="3419" spc="170">
                <a:solidFill>
                  <a:srgbClr val="000000"/>
                </a:solidFill>
                <a:latin typeface="Kollektif Bold"/>
                <a:ea typeface="Kollektif Bold"/>
                <a:cs typeface="Kollektif Bold"/>
                <a:sym typeface="Kollektif Bold"/>
              </a:rPr>
              <a:t>KEY FEATURES</a:t>
            </a:r>
          </a:p>
        </p:txBody>
      </p:sp>
      <p:sp>
        <p:nvSpPr>
          <p:cNvPr name="TextBox 13" id="13"/>
          <p:cNvSpPr txBox="true"/>
          <p:nvPr/>
        </p:nvSpPr>
        <p:spPr>
          <a:xfrm rot="0">
            <a:off x="1028700" y="2433652"/>
            <a:ext cx="15759532" cy="1417320"/>
          </a:xfrm>
          <a:prstGeom prst="rect">
            <a:avLst/>
          </a:prstGeom>
        </p:spPr>
        <p:txBody>
          <a:bodyPr anchor="t" rtlCol="false" tIns="0" lIns="0" bIns="0" rIns="0">
            <a:spAutoFit/>
          </a:bodyPr>
          <a:lstStyle/>
          <a:p>
            <a:pPr algn="l" marL="0" indent="0" lvl="0">
              <a:lnSpc>
                <a:spcPts val="3779"/>
              </a:lnSpc>
              <a:spcBef>
                <a:spcPct val="0"/>
              </a:spcBef>
            </a:pPr>
            <a:r>
              <a:rPr lang="en-US" sz="2700" spc="189">
                <a:solidFill>
                  <a:srgbClr val="000000"/>
                </a:solidFill>
                <a:latin typeface="Kollektif"/>
                <a:ea typeface="Kollektif"/>
                <a:cs typeface="Kollektif"/>
                <a:sym typeface="Kollektif"/>
              </a:rPr>
              <a:t>is a cloud-based voice service enables users to interact with technology using natural language commands, providing hands-free control over smart home devices and access to information.</a:t>
            </a:r>
          </a:p>
        </p:txBody>
      </p:sp>
      <p:sp>
        <p:nvSpPr>
          <p:cNvPr name="TextBox 14" id="14"/>
          <p:cNvSpPr txBox="true"/>
          <p:nvPr/>
        </p:nvSpPr>
        <p:spPr>
          <a:xfrm rot="0">
            <a:off x="5751627" y="5179494"/>
            <a:ext cx="11551096" cy="4043680"/>
          </a:xfrm>
          <a:prstGeom prst="rect">
            <a:avLst/>
          </a:prstGeom>
        </p:spPr>
        <p:txBody>
          <a:bodyPr anchor="t" rtlCol="false" tIns="0" lIns="0" bIns="0" rIns="0">
            <a:spAutoFit/>
          </a:bodyPr>
          <a:lstStyle/>
          <a:p>
            <a:pPr algn="l">
              <a:lnSpc>
                <a:spcPts val="4639"/>
              </a:lnSpc>
            </a:pP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Advanced Voice Recognition and Natural Language Processing</a:t>
            </a: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Integration with Smart Home Devices</a:t>
            </a: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Alexa Skills Kit (ASK)</a:t>
            </a:r>
          </a:p>
          <a:p>
            <a:pPr algn="l" marL="626109" indent="-313054" lvl="1">
              <a:lnSpc>
                <a:spcPts val="4639"/>
              </a:lnSpc>
              <a:buFont typeface="Arial"/>
              <a:buChar char="•"/>
            </a:pPr>
            <a:r>
              <a:rPr lang="en-US" sz="2899" spc="202">
                <a:solidFill>
                  <a:srgbClr val="000000"/>
                </a:solidFill>
                <a:latin typeface="Kollektif"/>
                <a:ea typeface="Kollektif"/>
                <a:cs typeface="Kollektif"/>
                <a:sym typeface="Kollektif"/>
              </a:rPr>
              <a:t>Continuous Learning through Machine Learning</a:t>
            </a:r>
          </a:p>
          <a:p>
            <a:pPr algn="l">
              <a:lnSpc>
                <a:spcPts val="4639"/>
              </a:lnSpc>
            </a:pPr>
          </a:p>
        </p:txBody>
      </p:sp>
      <p:sp>
        <p:nvSpPr>
          <p:cNvPr name="Freeform 15" id="15"/>
          <p:cNvSpPr/>
          <p:nvPr/>
        </p:nvSpPr>
        <p:spPr>
          <a:xfrm flipH="false" flipV="false" rot="0">
            <a:off x="28487" y="3850972"/>
            <a:ext cx="2682669" cy="2671644"/>
          </a:xfrm>
          <a:custGeom>
            <a:avLst/>
            <a:gdLst/>
            <a:ahLst/>
            <a:cxnLst/>
            <a:rect r="r" b="b" t="t" l="l"/>
            <a:pathLst>
              <a:path h="2671644" w="2682669">
                <a:moveTo>
                  <a:pt x="0" y="0"/>
                </a:moveTo>
                <a:lnTo>
                  <a:pt x="2682669" y="0"/>
                </a:lnTo>
                <a:lnTo>
                  <a:pt x="2682669" y="2671645"/>
                </a:lnTo>
                <a:lnTo>
                  <a:pt x="0" y="2671645"/>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7451" y="-477175"/>
            <a:ext cx="10985021" cy="9735475"/>
          </a:xfrm>
          <a:custGeom>
            <a:avLst/>
            <a:gdLst/>
            <a:ahLst/>
            <a:cxnLst/>
            <a:rect r="r" b="b" t="t" l="l"/>
            <a:pathLst>
              <a:path h="9735475" w="10985021">
                <a:moveTo>
                  <a:pt x="0" y="0"/>
                </a:moveTo>
                <a:lnTo>
                  <a:pt x="10985021" y="0"/>
                </a:lnTo>
                <a:lnTo>
                  <a:pt x="10985021" y="9735475"/>
                </a:lnTo>
                <a:lnTo>
                  <a:pt x="0" y="9735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3733" y="2966033"/>
            <a:ext cx="8042651" cy="5123262"/>
            <a:chOff x="0" y="0"/>
            <a:chExt cx="2178376" cy="1387651"/>
          </a:xfrm>
        </p:grpSpPr>
        <p:sp>
          <p:nvSpPr>
            <p:cNvPr name="Freeform 4" id="4"/>
            <p:cNvSpPr/>
            <p:nvPr/>
          </p:nvSpPr>
          <p:spPr>
            <a:xfrm flipH="false" flipV="false" rot="0">
              <a:off x="0" y="0"/>
              <a:ext cx="2178376" cy="1387651"/>
            </a:xfrm>
            <a:custGeom>
              <a:avLst/>
              <a:gdLst/>
              <a:ahLst/>
              <a:cxnLst/>
              <a:rect r="r" b="b" t="t" l="l"/>
              <a:pathLst>
                <a:path h="1387651" w="2178376">
                  <a:moveTo>
                    <a:pt x="49093" y="0"/>
                  </a:moveTo>
                  <a:lnTo>
                    <a:pt x="2129283" y="0"/>
                  </a:lnTo>
                  <a:cubicBezTo>
                    <a:pt x="2156396" y="0"/>
                    <a:pt x="2178376" y="21980"/>
                    <a:pt x="2178376" y="49093"/>
                  </a:cubicBezTo>
                  <a:lnTo>
                    <a:pt x="2178376" y="1338558"/>
                  </a:lnTo>
                  <a:cubicBezTo>
                    <a:pt x="2178376" y="1351578"/>
                    <a:pt x="2173203" y="1364065"/>
                    <a:pt x="2163997" y="1373272"/>
                  </a:cubicBezTo>
                  <a:cubicBezTo>
                    <a:pt x="2154790" y="1382479"/>
                    <a:pt x="2142303" y="1387651"/>
                    <a:pt x="2129283" y="1387651"/>
                  </a:cubicBezTo>
                  <a:lnTo>
                    <a:pt x="49093" y="1387651"/>
                  </a:lnTo>
                  <a:cubicBezTo>
                    <a:pt x="36073" y="1387651"/>
                    <a:pt x="23586" y="1382479"/>
                    <a:pt x="14379" y="1373272"/>
                  </a:cubicBezTo>
                  <a:cubicBezTo>
                    <a:pt x="5172" y="1364065"/>
                    <a:pt x="0" y="1351578"/>
                    <a:pt x="0" y="1338558"/>
                  </a:cubicBezTo>
                  <a:lnTo>
                    <a:pt x="0" y="49093"/>
                  </a:lnTo>
                  <a:cubicBezTo>
                    <a:pt x="0" y="36073"/>
                    <a:pt x="5172" y="23586"/>
                    <a:pt x="14379" y="14379"/>
                  </a:cubicBezTo>
                  <a:cubicBezTo>
                    <a:pt x="23586" y="5172"/>
                    <a:pt x="36073" y="0"/>
                    <a:pt x="49093" y="0"/>
                  </a:cubicBezTo>
                  <a:close/>
                </a:path>
              </a:pathLst>
            </a:custGeom>
            <a:solidFill>
              <a:srgbClr val="F6F1E9"/>
            </a:solidFill>
          </p:spPr>
        </p:sp>
        <p:sp>
          <p:nvSpPr>
            <p:cNvPr name="TextBox 5" id="5"/>
            <p:cNvSpPr txBox="true"/>
            <p:nvPr/>
          </p:nvSpPr>
          <p:spPr>
            <a:xfrm>
              <a:off x="0" y="-38100"/>
              <a:ext cx="2178376" cy="142575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938634" y="5562437"/>
            <a:ext cx="8320666" cy="4354934"/>
            <a:chOff x="0" y="0"/>
            <a:chExt cx="2253677" cy="1179547"/>
          </a:xfrm>
        </p:grpSpPr>
        <p:sp>
          <p:nvSpPr>
            <p:cNvPr name="Freeform 7" id="7"/>
            <p:cNvSpPr/>
            <p:nvPr/>
          </p:nvSpPr>
          <p:spPr>
            <a:xfrm flipH="false" flipV="false" rot="0">
              <a:off x="0" y="0"/>
              <a:ext cx="2253677" cy="1179547"/>
            </a:xfrm>
            <a:custGeom>
              <a:avLst/>
              <a:gdLst/>
              <a:ahLst/>
              <a:cxnLst/>
              <a:rect r="r" b="b" t="t" l="l"/>
              <a:pathLst>
                <a:path h="1179547" w="2253677">
                  <a:moveTo>
                    <a:pt x="47453" y="0"/>
                  </a:moveTo>
                  <a:lnTo>
                    <a:pt x="2206224" y="0"/>
                  </a:lnTo>
                  <a:cubicBezTo>
                    <a:pt x="2218809" y="0"/>
                    <a:pt x="2230879" y="4999"/>
                    <a:pt x="2239778" y="13899"/>
                  </a:cubicBezTo>
                  <a:cubicBezTo>
                    <a:pt x="2248677" y="22798"/>
                    <a:pt x="2253677" y="34867"/>
                    <a:pt x="2253677" y="47453"/>
                  </a:cubicBezTo>
                  <a:lnTo>
                    <a:pt x="2253677" y="1132094"/>
                  </a:lnTo>
                  <a:cubicBezTo>
                    <a:pt x="2253677" y="1144679"/>
                    <a:pt x="2248677" y="1156749"/>
                    <a:pt x="2239778" y="1165648"/>
                  </a:cubicBezTo>
                  <a:cubicBezTo>
                    <a:pt x="2230879" y="1174547"/>
                    <a:pt x="2218809" y="1179547"/>
                    <a:pt x="2206224" y="1179547"/>
                  </a:cubicBezTo>
                  <a:lnTo>
                    <a:pt x="47453" y="1179547"/>
                  </a:lnTo>
                  <a:cubicBezTo>
                    <a:pt x="34867" y="1179547"/>
                    <a:pt x="22798" y="1174547"/>
                    <a:pt x="13899" y="1165648"/>
                  </a:cubicBezTo>
                  <a:cubicBezTo>
                    <a:pt x="4999" y="1156749"/>
                    <a:pt x="0" y="1144679"/>
                    <a:pt x="0" y="1132094"/>
                  </a:cubicBezTo>
                  <a:lnTo>
                    <a:pt x="0" y="47453"/>
                  </a:lnTo>
                  <a:cubicBezTo>
                    <a:pt x="0" y="34867"/>
                    <a:pt x="4999" y="22798"/>
                    <a:pt x="13899" y="13899"/>
                  </a:cubicBezTo>
                  <a:cubicBezTo>
                    <a:pt x="22798" y="4999"/>
                    <a:pt x="34867" y="0"/>
                    <a:pt x="47453" y="0"/>
                  </a:cubicBezTo>
                  <a:close/>
                </a:path>
              </a:pathLst>
            </a:custGeom>
            <a:solidFill>
              <a:srgbClr val="F6F1E9"/>
            </a:solidFill>
          </p:spPr>
        </p:sp>
        <p:sp>
          <p:nvSpPr>
            <p:cNvPr name="TextBox 8" id="8"/>
            <p:cNvSpPr txBox="true"/>
            <p:nvPr/>
          </p:nvSpPr>
          <p:spPr>
            <a:xfrm>
              <a:off x="0" y="-38100"/>
              <a:ext cx="2253677" cy="121764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732494" y="1349250"/>
            <a:ext cx="2924710" cy="2924710"/>
          </a:xfrm>
          <a:custGeom>
            <a:avLst/>
            <a:gdLst/>
            <a:ahLst/>
            <a:cxnLst/>
            <a:rect r="r" b="b" t="t" l="l"/>
            <a:pathLst>
              <a:path h="2924710" w="2924710">
                <a:moveTo>
                  <a:pt x="0" y="0"/>
                </a:moveTo>
                <a:lnTo>
                  <a:pt x="2924710" y="0"/>
                </a:lnTo>
                <a:lnTo>
                  <a:pt x="2924710" y="2924710"/>
                </a:lnTo>
                <a:lnTo>
                  <a:pt x="0" y="2924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604408" y="-379493"/>
            <a:ext cx="4131780" cy="4114800"/>
          </a:xfrm>
          <a:custGeom>
            <a:avLst/>
            <a:gdLst/>
            <a:ahLst/>
            <a:cxnLst/>
            <a:rect r="r" b="b" t="t" l="l"/>
            <a:pathLst>
              <a:path h="4114800" w="4131780">
                <a:moveTo>
                  <a:pt x="4131780" y="0"/>
                </a:moveTo>
                <a:lnTo>
                  <a:pt x="0" y="0"/>
                </a:lnTo>
                <a:lnTo>
                  <a:pt x="0" y="4114800"/>
                </a:lnTo>
                <a:lnTo>
                  <a:pt x="4131780" y="4114800"/>
                </a:lnTo>
                <a:lnTo>
                  <a:pt x="4131780" y="0"/>
                </a:lnTo>
                <a:close/>
              </a:path>
            </a:pathLst>
          </a:custGeom>
          <a:blipFill>
            <a:blip r:embed="rId6">
              <a:alphaModFix amt="7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132789" y="3564213"/>
            <a:ext cx="998885" cy="826350"/>
          </a:xfrm>
          <a:custGeom>
            <a:avLst/>
            <a:gdLst/>
            <a:ahLst/>
            <a:cxnLst/>
            <a:rect r="r" b="b" t="t" l="l"/>
            <a:pathLst>
              <a:path h="826350" w="998885">
                <a:moveTo>
                  <a:pt x="0" y="0"/>
                </a:moveTo>
                <a:lnTo>
                  <a:pt x="998885" y="0"/>
                </a:lnTo>
                <a:lnTo>
                  <a:pt x="998885" y="826349"/>
                </a:lnTo>
                <a:lnTo>
                  <a:pt x="0" y="8263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64242" y="4802116"/>
            <a:ext cx="6340739" cy="3051175"/>
          </a:xfrm>
          <a:prstGeom prst="rect">
            <a:avLst/>
          </a:prstGeom>
        </p:spPr>
        <p:txBody>
          <a:bodyPr anchor="t" rtlCol="false" tIns="0" lIns="0" bIns="0" rIns="0">
            <a:spAutoFit/>
          </a:bodyPr>
          <a:lstStyle/>
          <a:p>
            <a:pPr algn="l">
              <a:lnSpc>
                <a:spcPts val="3499"/>
              </a:lnSpc>
            </a:pPr>
            <a:r>
              <a:rPr lang="en-US" sz="2499" spc="174">
                <a:solidFill>
                  <a:srgbClr val="000000"/>
                </a:solidFill>
                <a:latin typeface="Kollektif"/>
                <a:ea typeface="Kollektif"/>
                <a:cs typeface="Kollektif"/>
                <a:sym typeface="Kollektif"/>
              </a:rPr>
              <a:t>Alexa was developed in response to the growing demand for smart home automation and hands-free control of devices, addressing a clear market need for convenience and integration with various smart products.</a:t>
            </a:r>
          </a:p>
          <a:p>
            <a:pPr algn="l" marL="0" indent="0" lvl="0">
              <a:lnSpc>
                <a:spcPts val="3499"/>
              </a:lnSpc>
              <a:spcBef>
                <a:spcPct val="0"/>
              </a:spcBef>
            </a:pPr>
          </a:p>
        </p:txBody>
      </p:sp>
      <p:sp>
        <p:nvSpPr>
          <p:cNvPr name="TextBox 13" id="13"/>
          <p:cNvSpPr txBox="true"/>
          <p:nvPr/>
        </p:nvSpPr>
        <p:spPr>
          <a:xfrm rot="0">
            <a:off x="9163665" y="6249056"/>
            <a:ext cx="6320019" cy="3508375"/>
          </a:xfrm>
          <a:prstGeom prst="rect">
            <a:avLst/>
          </a:prstGeom>
        </p:spPr>
        <p:txBody>
          <a:bodyPr anchor="t" rtlCol="false" tIns="0" lIns="0" bIns="0" rIns="0">
            <a:spAutoFit/>
          </a:bodyPr>
          <a:lstStyle/>
          <a:p>
            <a:pPr algn="l">
              <a:lnSpc>
                <a:spcPts val="3500"/>
              </a:lnSpc>
            </a:pPr>
            <a:r>
              <a:rPr lang="en-US" sz="2500" spc="175">
                <a:solidFill>
                  <a:srgbClr val="000000"/>
                </a:solidFill>
                <a:latin typeface="Kollektif"/>
                <a:ea typeface="Kollektif"/>
                <a:cs typeface="Kollektif"/>
                <a:sym typeface="Kollektif"/>
              </a:rPr>
              <a:t>Transforming how consumers interact with technology by introducing a voice-activated assistant, disrupting traditional user interfaces like keyboards and touchscreens.</a:t>
            </a:r>
          </a:p>
          <a:p>
            <a:pPr algn="l" marL="0" indent="0" lvl="0">
              <a:lnSpc>
                <a:spcPts val="3500"/>
              </a:lnSpc>
              <a:spcBef>
                <a:spcPct val="0"/>
              </a:spcBef>
            </a:pPr>
            <a:r>
              <a:rPr lang="en-US" sz="2500" spc="175">
                <a:solidFill>
                  <a:srgbClr val="000000"/>
                </a:solidFill>
                <a:latin typeface="Kollektif"/>
                <a:ea typeface="Kollektif"/>
                <a:cs typeface="Kollektif"/>
                <a:sym typeface="Kollektif"/>
              </a:rPr>
              <a:t>Creating a new market for smart home devices and services that are controlled through voice commands.</a:t>
            </a:r>
          </a:p>
        </p:txBody>
      </p:sp>
      <p:sp>
        <p:nvSpPr>
          <p:cNvPr name="TextBox 14" id="14"/>
          <p:cNvSpPr txBox="true"/>
          <p:nvPr/>
        </p:nvSpPr>
        <p:spPr>
          <a:xfrm rot="0">
            <a:off x="964242" y="3394524"/>
            <a:ext cx="5841296" cy="1154430"/>
          </a:xfrm>
          <a:prstGeom prst="rect">
            <a:avLst/>
          </a:prstGeom>
        </p:spPr>
        <p:txBody>
          <a:bodyPr anchor="t" rtlCol="false" tIns="0" lIns="0" bIns="0" rIns="0">
            <a:spAutoFit/>
          </a:bodyPr>
          <a:lstStyle/>
          <a:p>
            <a:pPr algn="l">
              <a:lnSpc>
                <a:spcPts val="4619"/>
              </a:lnSpc>
            </a:pPr>
            <a:r>
              <a:rPr lang="en-US" sz="3299" spc="230">
                <a:solidFill>
                  <a:srgbClr val="000000"/>
                </a:solidFill>
                <a:latin typeface="Kollektif Bold"/>
                <a:ea typeface="Kollektif Bold"/>
                <a:cs typeface="Kollektif Bold"/>
                <a:sym typeface="Kollektif Bold"/>
              </a:rPr>
              <a:t>NEED-PULL INNOVATION</a:t>
            </a:r>
          </a:p>
          <a:p>
            <a:pPr algn="l" marL="0" indent="0" lvl="0">
              <a:lnSpc>
                <a:spcPts val="4619"/>
              </a:lnSpc>
              <a:spcBef>
                <a:spcPct val="0"/>
              </a:spcBef>
            </a:pPr>
          </a:p>
        </p:txBody>
      </p:sp>
      <p:sp>
        <p:nvSpPr>
          <p:cNvPr name="TextBox 15" id="15"/>
          <p:cNvSpPr txBox="true"/>
          <p:nvPr/>
        </p:nvSpPr>
        <p:spPr>
          <a:xfrm rot="0">
            <a:off x="9108045" y="5742326"/>
            <a:ext cx="6563492" cy="573405"/>
          </a:xfrm>
          <a:prstGeom prst="rect">
            <a:avLst/>
          </a:prstGeom>
        </p:spPr>
        <p:txBody>
          <a:bodyPr anchor="t" rtlCol="false" tIns="0" lIns="0" bIns="0" rIns="0">
            <a:spAutoFit/>
          </a:bodyPr>
          <a:lstStyle/>
          <a:p>
            <a:pPr algn="l" marL="0" indent="0" lvl="0">
              <a:lnSpc>
                <a:spcPts val="4619"/>
              </a:lnSpc>
              <a:spcBef>
                <a:spcPct val="0"/>
              </a:spcBef>
            </a:pPr>
            <a:r>
              <a:rPr lang="en-US" sz="3299" spc="230">
                <a:solidFill>
                  <a:srgbClr val="000000"/>
                </a:solidFill>
                <a:latin typeface="Kollektif Bold"/>
                <a:ea typeface="Kollektif Bold"/>
                <a:cs typeface="Kollektif Bold"/>
                <a:sym typeface="Kollektif Bold"/>
              </a:rPr>
              <a:t>DISRUPTIVE INNOVATION</a:t>
            </a:r>
          </a:p>
        </p:txBody>
      </p:sp>
      <p:sp>
        <p:nvSpPr>
          <p:cNvPr name="TextBox 16" id="16"/>
          <p:cNvSpPr txBox="true"/>
          <p:nvPr/>
        </p:nvSpPr>
        <p:spPr>
          <a:xfrm rot="0">
            <a:off x="9605329" y="2500192"/>
            <a:ext cx="7262130" cy="2139860"/>
          </a:xfrm>
          <a:prstGeom prst="rect">
            <a:avLst/>
          </a:prstGeom>
        </p:spPr>
        <p:txBody>
          <a:bodyPr anchor="t" rtlCol="false" tIns="0" lIns="0" bIns="0" rIns="0">
            <a:spAutoFit/>
          </a:bodyPr>
          <a:lstStyle/>
          <a:p>
            <a:pPr algn="l" marL="0" indent="0" lvl="0">
              <a:lnSpc>
                <a:spcPts val="8188"/>
              </a:lnSpc>
            </a:pPr>
            <a:r>
              <a:rPr lang="en-US" sz="8188" spc="409">
                <a:solidFill>
                  <a:srgbClr val="000000"/>
                </a:solidFill>
                <a:latin typeface="Disket Mono Bold"/>
                <a:ea typeface="Disket Mono Bold"/>
                <a:cs typeface="Disket Mono Bold"/>
                <a:sym typeface="Disket Mono Bold"/>
              </a:rPr>
              <a:t>Amazon Alexa</a:t>
            </a:r>
          </a:p>
        </p:txBody>
      </p:sp>
      <p:pic>
        <p:nvPicPr>
          <p:cNvPr name="Picture 17" id="17"/>
          <p:cNvPicPr>
            <a:picLocks noChangeAspect="true"/>
          </p:cNvPicPr>
          <p:nvPr/>
        </p:nvPicPr>
        <p:blipFill>
          <a:blip r:embed="rId10"/>
          <a:srcRect l="0" t="0" r="0" b="0"/>
          <a:stretch>
            <a:fillRect/>
          </a:stretch>
        </p:blipFill>
        <p:spPr>
          <a:xfrm flipH="false" flipV="false" rot="0">
            <a:off x="15309447" y="5903896"/>
            <a:ext cx="1809433" cy="154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DAGNQyc0vGI</dc:identifier>
  <dcterms:modified xsi:type="dcterms:W3CDTF">2011-08-01T06:04:30Z</dcterms:modified>
  <cp:revision>1</cp:revision>
  <dc:title>Amazon Innovations</dc:title>
</cp:coreProperties>
</file>